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5" r:id="rId2"/>
  </p:sldMasterIdLst>
  <p:notesMasterIdLst>
    <p:notesMasterId r:id="rId61"/>
  </p:notesMasterIdLst>
  <p:sldIdLst>
    <p:sldId id="257" r:id="rId3"/>
    <p:sldId id="322" r:id="rId4"/>
    <p:sldId id="348" r:id="rId5"/>
    <p:sldId id="349" r:id="rId6"/>
    <p:sldId id="258" r:id="rId7"/>
    <p:sldId id="306" r:id="rId8"/>
    <p:sldId id="307" r:id="rId9"/>
    <p:sldId id="259" r:id="rId10"/>
    <p:sldId id="260" r:id="rId11"/>
    <p:sldId id="261" r:id="rId12"/>
    <p:sldId id="302" r:id="rId13"/>
    <p:sldId id="304" r:id="rId14"/>
    <p:sldId id="305" r:id="rId15"/>
    <p:sldId id="318" r:id="rId16"/>
    <p:sldId id="319" r:id="rId17"/>
    <p:sldId id="262" r:id="rId18"/>
    <p:sldId id="265" r:id="rId19"/>
    <p:sldId id="311" r:id="rId20"/>
    <p:sldId id="310" r:id="rId21"/>
    <p:sldId id="266" r:id="rId22"/>
    <p:sldId id="267" r:id="rId23"/>
    <p:sldId id="309" r:id="rId24"/>
    <p:sldId id="269" r:id="rId25"/>
    <p:sldId id="312" r:id="rId26"/>
    <p:sldId id="350" r:id="rId27"/>
    <p:sldId id="270" r:id="rId28"/>
    <p:sldId id="313" r:id="rId29"/>
    <p:sldId id="314" r:id="rId30"/>
    <p:sldId id="315"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320" r:id="rId46"/>
    <p:sldId id="287" r:id="rId47"/>
    <p:sldId id="288" r:id="rId48"/>
    <p:sldId id="294" r:id="rId49"/>
    <p:sldId id="289" r:id="rId50"/>
    <p:sldId id="290" r:id="rId51"/>
    <p:sldId id="291" r:id="rId52"/>
    <p:sldId id="292" r:id="rId53"/>
    <p:sldId id="295" r:id="rId54"/>
    <p:sldId id="293" r:id="rId55"/>
    <p:sldId id="296" r:id="rId56"/>
    <p:sldId id="297" r:id="rId57"/>
    <p:sldId id="298" r:id="rId58"/>
    <p:sldId id="299" r:id="rId59"/>
    <p:sldId id="321" r:id="rId60"/>
  </p:sldIdLst>
  <p:sldSz cx="12192000" cy="6858000"/>
  <p:notesSz cx="6858000" cy="9144000"/>
  <p:custDataLst>
    <p:tags r:id="rId6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98"/>
    <p:restoredTop sz="94719"/>
  </p:normalViewPr>
  <p:slideViewPr>
    <p:cSldViewPr snapToGrid="0">
      <p:cViewPr varScale="1">
        <p:scale>
          <a:sx n="139" d="100"/>
          <a:sy n="139" d="100"/>
        </p:scale>
        <p:origin x="176"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08A0DB-6BD8-5343-B83C-4960C70C896B}" type="datetimeFigureOut">
              <a:rPr lang="en-US" smtClean="0"/>
              <a:t>7/3/24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D503BE-1765-ED43-8D23-3C74B073DB76}" type="slidenum">
              <a:rPr lang="en-US" smtClean="0"/>
              <a:t>‹#›</a:t>
            </a:fld>
            <a:endParaRPr lang="en-US"/>
          </a:p>
        </p:txBody>
      </p:sp>
    </p:spTree>
    <p:extLst>
      <p:ext uri="{BB962C8B-B14F-4D97-AF65-F5344CB8AC3E}">
        <p14:creationId xmlns:p14="http://schemas.microsoft.com/office/powerpoint/2010/main" val="1470947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4D6F175-4865-435D-BB34-64C925A08DB9}"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63544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defRPr>
                <a:solidFill>
                  <a:schemeClr val="tx1"/>
                </a:solidFill>
                <a:latin typeface="Tahoma" pitchFamily="34" charset="0"/>
              </a:defRPr>
            </a:lvl1pPr>
            <a:lvl2pPr marL="731731" indent="-281435" defTabSz="917792" eaLnBrk="0" hangingPunct="0">
              <a:defRPr>
                <a:solidFill>
                  <a:schemeClr val="tx1"/>
                </a:solidFill>
                <a:latin typeface="Tahoma" pitchFamily="34" charset="0"/>
              </a:defRPr>
            </a:lvl2pPr>
            <a:lvl3pPr marL="1125741" indent="-225148" defTabSz="917792" eaLnBrk="0" hangingPunct="0">
              <a:defRPr>
                <a:solidFill>
                  <a:schemeClr val="tx1"/>
                </a:solidFill>
                <a:latin typeface="Tahoma" pitchFamily="34" charset="0"/>
              </a:defRPr>
            </a:lvl3pPr>
            <a:lvl4pPr marL="1576037" indent="-225148" defTabSz="917792" eaLnBrk="0" hangingPunct="0">
              <a:defRPr>
                <a:solidFill>
                  <a:schemeClr val="tx1"/>
                </a:solidFill>
                <a:latin typeface="Tahoma" pitchFamily="34" charset="0"/>
              </a:defRPr>
            </a:lvl4pPr>
            <a:lvl5pPr marL="2026333" indent="-225148" defTabSz="917792" eaLnBrk="0" hangingPunct="0">
              <a:defRPr>
                <a:solidFill>
                  <a:schemeClr val="tx1"/>
                </a:solidFill>
                <a:latin typeface="Tahoma" pitchFamily="34" charset="0"/>
              </a:defRPr>
            </a:lvl5pPr>
            <a:lvl6pPr marL="2476630" indent="-225148" defTabSz="917792" eaLnBrk="0" fontAlgn="base" hangingPunct="0">
              <a:spcBef>
                <a:spcPct val="0"/>
              </a:spcBef>
              <a:spcAft>
                <a:spcPct val="0"/>
              </a:spcAft>
              <a:defRPr>
                <a:solidFill>
                  <a:schemeClr val="tx1"/>
                </a:solidFill>
                <a:latin typeface="Tahoma" pitchFamily="34" charset="0"/>
              </a:defRPr>
            </a:lvl6pPr>
            <a:lvl7pPr marL="2926926" indent="-225148" defTabSz="917792" eaLnBrk="0" fontAlgn="base" hangingPunct="0">
              <a:spcBef>
                <a:spcPct val="0"/>
              </a:spcBef>
              <a:spcAft>
                <a:spcPct val="0"/>
              </a:spcAft>
              <a:defRPr>
                <a:solidFill>
                  <a:schemeClr val="tx1"/>
                </a:solidFill>
                <a:latin typeface="Tahoma" pitchFamily="34" charset="0"/>
              </a:defRPr>
            </a:lvl7pPr>
            <a:lvl8pPr marL="3377222" indent="-225148" defTabSz="917792" eaLnBrk="0" fontAlgn="base" hangingPunct="0">
              <a:spcBef>
                <a:spcPct val="0"/>
              </a:spcBef>
              <a:spcAft>
                <a:spcPct val="0"/>
              </a:spcAft>
              <a:defRPr>
                <a:solidFill>
                  <a:schemeClr val="tx1"/>
                </a:solidFill>
                <a:latin typeface="Tahoma" pitchFamily="34" charset="0"/>
              </a:defRPr>
            </a:lvl8pPr>
            <a:lvl9pPr marL="3827518" indent="-225148" defTabSz="917792" eaLnBrk="0" fontAlgn="base" hangingPunct="0">
              <a:spcBef>
                <a:spcPct val="0"/>
              </a:spcBef>
              <a:spcAft>
                <a:spcPct val="0"/>
              </a:spcAft>
              <a:defRPr>
                <a:solidFill>
                  <a:schemeClr val="tx1"/>
                </a:solidFill>
                <a:latin typeface="Tahoma" pitchFamily="34" charset="0"/>
              </a:defRPr>
            </a:lvl9pPr>
          </a:lstStyle>
          <a:p>
            <a:fld id="{C0655FFE-6DEB-42BB-AE97-82E77B6C7151}" type="slidenum">
              <a:rPr lang="en-US" altLang="zh-CN">
                <a:latin typeface="Times New Roman" pitchFamily="18" charset="0"/>
              </a:rPr>
              <a:pPr/>
              <a:t>53</a:t>
            </a:fld>
            <a:endParaRPr lang="en-US" altLang="zh-CN">
              <a:latin typeface="Times New Roman" pitchFamily="18" charset="0"/>
            </a:endParaRPr>
          </a:p>
        </p:txBody>
      </p:sp>
      <p:sp>
        <p:nvSpPr>
          <p:cNvPr id="151555" name="Rectangle 2"/>
          <p:cNvSpPr>
            <a:spLocks noGrp="1" noRot="1" noChangeAspect="1" noChangeArrowheads="1" noTextEdit="1"/>
          </p:cNvSpPr>
          <p:nvPr>
            <p:ph type="sldImg"/>
          </p:nvPr>
        </p:nvSpPr>
        <p:spPr>
          <a:xfrm>
            <a:off x="381000" y="685800"/>
            <a:ext cx="6096000" cy="3429000"/>
          </a:xfrm>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866022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a:xfrm>
            <a:off x="381000" y="685800"/>
            <a:ext cx="6096000" cy="3429000"/>
          </a:xfrm>
          <a:ln/>
        </p:spPr>
      </p:sp>
      <p:sp>
        <p:nvSpPr>
          <p:cNvPr id="177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77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defRPr>
                <a:solidFill>
                  <a:schemeClr val="tx1"/>
                </a:solidFill>
                <a:latin typeface="Tahoma" pitchFamily="34" charset="0"/>
              </a:defRPr>
            </a:lvl1pPr>
            <a:lvl2pPr marL="731731" indent="-281435" defTabSz="917792" eaLnBrk="0" hangingPunct="0">
              <a:defRPr>
                <a:solidFill>
                  <a:schemeClr val="tx1"/>
                </a:solidFill>
                <a:latin typeface="Tahoma" pitchFamily="34" charset="0"/>
              </a:defRPr>
            </a:lvl2pPr>
            <a:lvl3pPr marL="1125741" indent="-225148" defTabSz="917792" eaLnBrk="0" hangingPunct="0">
              <a:defRPr>
                <a:solidFill>
                  <a:schemeClr val="tx1"/>
                </a:solidFill>
                <a:latin typeface="Tahoma" pitchFamily="34" charset="0"/>
              </a:defRPr>
            </a:lvl3pPr>
            <a:lvl4pPr marL="1576037" indent="-225148" defTabSz="917792" eaLnBrk="0" hangingPunct="0">
              <a:defRPr>
                <a:solidFill>
                  <a:schemeClr val="tx1"/>
                </a:solidFill>
                <a:latin typeface="Tahoma" pitchFamily="34" charset="0"/>
              </a:defRPr>
            </a:lvl4pPr>
            <a:lvl5pPr marL="2026333" indent="-225148" defTabSz="917792" eaLnBrk="0" hangingPunct="0">
              <a:defRPr>
                <a:solidFill>
                  <a:schemeClr val="tx1"/>
                </a:solidFill>
                <a:latin typeface="Tahoma" pitchFamily="34" charset="0"/>
              </a:defRPr>
            </a:lvl5pPr>
            <a:lvl6pPr marL="2476630" indent="-225148" defTabSz="917792" eaLnBrk="0" fontAlgn="base" hangingPunct="0">
              <a:spcBef>
                <a:spcPct val="0"/>
              </a:spcBef>
              <a:spcAft>
                <a:spcPct val="0"/>
              </a:spcAft>
              <a:defRPr>
                <a:solidFill>
                  <a:schemeClr val="tx1"/>
                </a:solidFill>
                <a:latin typeface="Tahoma" pitchFamily="34" charset="0"/>
              </a:defRPr>
            </a:lvl6pPr>
            <a:lvl7pPr marL="2926926" indent="-225148" defTabSz="917792" eaLnBrk="0" fontAlgn="base" hangingPunct="0">
              <a:spcBef>
                <a:spcPct val="0"/>
              </a:spcBef>
              <a:spcAft>
                <a:spcPct val="0"/>
              </a:spcAft>
              <a:defRPr>
                <a:solidFill>
                  <a:schemeClr val="tx1"/>
                </a:solidFill>
                <a:latin typeface="Tahoma" pitchFamily="34" charset="0"/>
              </a:defRPr>
            </a:lvl7pPr>
            <a:lvl8pPr marL="3377222" indent="-225148" defTabSz="917792" eaLnBrk="0" fontAlgn="base" hangingPunct="0">
              <a:spcBef>
                <a:spcPct val="0"/>
              </a:spcBef>
              <a:spcAft>
                <a:spcPct val="0"/>
              </a:spcAft>
              <a:defRPr>
                <a:solidFill>
                  <a:schemeClr val="tx1"/>
                </a:solidFill>
                <a:latin typeface="Tahoma" pitchFamily="34" charset="0"/>
              </a:defRPr>
            </a:lvl8pPr>
            <a:lvl9pPr marL="3827518" indent="-225148" defTabSz="917792" eaLnBrk="0" fontAlgn="base" hangingPunct="0">
              <a:spcBef>
                <a:spcPct val="0"/>
              </a:spcBef>
              <a:spcAft>
                <a:spcPct val="0"/>
              </a:spcAft>
              <a:defRPr>
                <a:solidFill>
                  <a:schemeClr val="tx1"/>
                </a:solidFill>
                <a:latin typeface="Tahoma" pitchFamily="34" charset="0"/>
              </a:defRPr>
            </a:lvl9pPr>
          </a:lstStyle>
          <a:p>
            <a:fld id="{5E9F7D3F-3D53-46D3-A0CA-31702DD9F98B}" type="slidenum">
              <a:rPr lang="en-US" altLang="zh-CN">
                <a:latin typeface="Times New Roman" pitchFamily="18" charset="0"/>
              </a:rPr>
              <a:pPr/>
              <a:t>57</a:t>
            </a:fld>
            <a:endParaRPr lang="en-US" altLang="zh-CN">
              <a:latin typeface="Times New Roman" pitchFamily="18" charset="0"/>
            </a:endParaRPr>
          </a:p>
        </p:txBody>
      </p:sp>
    </p:spTree>
    <p:extLst>
      <p:ext uri="{BB962C8B-B14F-4D97-AF65-F5344CB8AC3E}">
        <p14:creationId xmlns:p14="http://schemas.microsoft.com/office/powerpoint/2010/main" val="402697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defRPr>
                <a:solidFill>
                  <a:schemeClr val="tx1"/>
                </a:solidFill>
                <a:latin typeface="Tahoma" pitchFamily="34" charset="0"/>
              </a:defRPr>
            </a:lvl1pPr>
            <a:lvl2pPr marL="731731" indent="-281435" defTabSz="917792" eaLnBrk="0" hangingPunct="0">
              <a:defRPr>
                <a:solidFill>
                  <a:schemeClr val="tx1"/>
                </a:solidFill>
                <a:latin typeface="Tahoma" pitchFamily="34" charset="0"/>
              </a:defRPr>
            </a:lvl2pPr>
            <a:lvl3pPr marL="1125741" indent="-225148" defTabSz="917792" eaLnBrk="0" hangingPunct="0">
              <a:defRPr>
                <a:solidFill>
                  <a:schemeClr val="tx1"/>
                </a:solidFill>
                <a:latin typeface="Tahoma" pitchFamily="34" charset="0"/>
              </a:defRPr>
            </a:lvl3pPr>
            <a:lvl4pPr marL="1576037" indent="-225148" defTabSz="917792" eaLnBrk="0" hangingPunct="0">
              <a:defRPr>
                <a:solidFill>
                  <a:schemeClr val="tx1"/>
                </a:solidFill>
                <a:latin typeface="Tahoma" pitchFamily="34" charset="0"/>
              </a:defRPr>
            </a:lvl4pPr>
            <a:lvl5pPr marL="2026333" indent="-225148" defTabSz="917792" eaLnBrk="0" hangingPunct="0">
              <a:defRPr>
                <a:solidFill>
                  <a:schemeClr val="tx1"/>
                </a:solidFill>
                <a:latin typeface="Tahoma" pitchFamily="34" charset="0"/>
              </a:defRPr>
            </a:lvl5pPr>
            <a:lvl6pPr marL="2476630" indent="-225148" defTabSz="917792" eaLnBrk="0" fontAlgn="base" hangingPunct="0">
              <a:spcBef>
                <a:spcPct val="0"/>
              </a:spcBef>
              <a:spcAft>
                <a:spcPct val="0"/>
              </a:spcAft>
              <a:defRPr>
                <a:solidFill>
                  <a:schemeClr val="tx1"/>
                </a:solidFill>
                <a:latin typeface="Tahoma" pitchFamily="34" charset="0"/>
              </a:defRPr>
            </a:lvl6pPr>
            <a:lvl7pPr marL="2926926" indent="-225148" defTabSz="917792" eaLnBrk="0" fontAlgn="base" hangingPunct="0">
              <a:spcBef>
                <a:spcPct val="0"/>
              </a:spcBef>
              <a:spcAft>
                <a:spcPct val="0"/>
              </a:spcAft>
              <a:defRPr>
                <a:solidFill>
                  <a:schemeClr val="tx1"/>
                </a:solidFill>
                <a:latin typeface="Tahoma" pitchFamily="34" charset="0"/>
              </a:defRPr>
            </a:lvl7pPr>
            <a:lvl8pPr marL="3377222" indent="-225148" defTabSz="917792" eaLnBrk="0" fontAlgn="base" hangingPunct="0">
              <a:spcBef>
                <a:spcPct val="0"/>
              </a:spcBef>
              <a:spcAft>
                <a:spcPct val="0"/>
              </a:spcAft>
              <a:defRPr>
                <a:solidFill>
                  <a:schemeClr val="tx1"/>
                </a:solidFill>
                <a:latin typeface="Tahoma" pitchFamily="34" charset="0"/>
              </a:defRPr>
            </a:lvl8pPr>
            <a:lvl9pPr marL="3827518" indent="-225148" defTabSz="917792" eaLnBrk="0" fontAlgn="base" hangingPunct="0">
              <a:spcBef>
                <a:spcPct val="0"/>
              </a:spcBef>
              <a:spcAft>
                <a:spcPct val="0"/>
              </a:spcAft>
              <a:defRPr>
                <a:solidFill>
                  <a:schemeClr val="tx1"/>
                </a:solidFill>
                <a:latin typeface="Tahoma" pitchFamily="34" charset="0"/>
              </a:defRPr>
            </a:lvl9pPr>
          </a:lstStyle>
          <a:p>
            <a:fld id="{82D9F9D5-D2BC-482F-A34F-8ECF70AF4F58}" type="slidenum">
              <a:rPr lang="en-US" altLang="zh-CN">
                <a:latin typeface="Times New Roman" pitchFamily="18" charset="0"/>
              </a:rPr>
              <a:pPr/>
              <a:t>7</a:t>
            </a:fld>
            <a:endParaRPr lang="en-US" altLang="zh-CN">
              <a:latin typeface="Times New Roman" pitchFamily="18" charset="0"/>
            </a:endParaRPr>
          </a:p>
        </p:txBody>
      </p:sp>
    </p:spTree>
    <p:extLst>
      <p:ext uri="{BB962C8B-B14F-4D97-AF65-F5344CB8AC3E}">
        <p14:creationId xmlns:p14="http://schemas.microsoft.com/office/powerpoint/2010/main" val="1223904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defRPr>
                <a:solidFill>
                  <a:schemeClr val="tx1"/>
                </a:solidFill>
                <a:latin typeface="Tahoma" pitchFamily="34" charset="0"/>
              </a:defRPr>
            </a:lvl1pPr>
            <a:lvl2pPr marL="731731" indent="-281435" defTabSz="917792" eaLnBrk="0" hangingPunct="0">
              <a:defRPr>
                <a:solidFill>
                  <a:schemeClr val="tx1"/>
                </a:solidFill>
                <a:latin typeface="Tahoma" pitchFamily="34" charset="0"/>
              </a:defRPr>
            </a:lvl2pPr>
            <a:lvl3pPr marL="1125741" indent="-225148" defTabSz="917792" eaLnBrk="0" hangingPunct="0">
              <a:defRPr>
                <a:solidFill>
                  <a:schemeClr val="tx1"/>
                </a:solidFill>
                <a:latin typeface="Tahoma" pitchFamily="34" charset="0"/>
              </a:defRPr>
            </a:lvl3pPr>
            <a:lvl4pPr marL="1576037" indent="-225148" defTabSz="917792" eaLnBrk="0" hangingPunct="0">
              <a:defRPr>
                <a:solidFill>
                  <a:schemeClr val="tx1"/>
                </a:solidFill>
                <a:latin typeface="Tahoma" pitchFamily="34" charset="0"/>
              </a:defRPr>
            </a:lvl4pPr>
            <a:lvl5pPr marL="2026333" indent="-225148" defTabSz="917792" eaLnBrk="0" hangingPunct="0">
              <a:defRPr>
                <a:solidFill>
                  <a:schemeClr val="tx1"/>
                </a:solidFill>
                <a:latin typeface="Tahoma" pitchFamily="34" charset="0"/>
              </a:defRPr>
            </a:lvl5pPr>
            <a:lvl6pPr marL="2476630" indent="-225148" defTabSz="917792" eaLnBrk="0" fontAlgn="base" hangingPunct="0">
              <a:spcBef>
                <a:spcPct val="0"/>
              </a:spcBef>
              <a:spcAft>
                <a:spcPct val="0"/>
              </a:spcAft>
              <a:defRPr>
                <a:solidFill>
                  <a:schemeClr val="tx1"/>
                </a:solidFill>
                <a:latin typeface="Tahoma" pitchFamily="34" charset="0"/>
              </a:defRPr>
            </a:lvl6pPr>
            <a:lvl7pPr marL="2926926" indent="-225148" defTabSz="917792" eaLnBrk="0" fontAlgn="base" hangingPunct="0">
              <a:spcBef>
                <a:spcPct val="0"/>
              </a:spcBef>
              <a:spcAft>
                <a:spcPct val="0"/>
              </a:spcAft>
              <a:defRPr>
                <a:solidFill>
                  <a:schemeClr val="tx1"/>
                </a:solidFill>
                <a:latin typeface="Tahoma" pitchFamily="34" charset="0"/>
              </a:defRPr>
            </a:lvl7pPr>
            <a:lvl8pPr marL="3377222" indent="-225148" defTabSz="917792" eaLnBrk="0" fontAlgn="base" hangingPunct="0">
              <a:spcBef>
                <a:spcPct val="0"/>
              </a:spcBef>
              <a:spcAft>
                <a:spcPct val="0"/>
              </a:spcAft>
              <a:defRPr>
                <a:solidFill>
                  <a:schemeClr val="tx1"/>
                </a:solidFill>
                <a:latin typeface="Tahoma" pitchFamily="34" charset="0"/>
              </a:defRPr>
            </a:lvl8pPr>
            <a:lvl9pPr marL="3827518" indent="-225148" defTabSz="917792" eaLnBrk="0" fontAlgn="base" hangingPunct="0">
              <a:spcBef>
                <a:spcPct val="0"/>
              </a:spcBef>
              <a:spcAft>
                <a:spcPct val="0"/>
              </a:spcAft>
              <a:defRPr>
                <a:solidFill>
                  <a:schemeClr val="tx1"/>
                </a:solidFill>
                <a:latin typeface="Tahoma" pitchFamily="34" charset="0"/>
              </a:defRPr>
            </a:lvl9pPr>
          </a:lstStyle>
          <a:p>
            <a:fld id="{491CBBFA-4DD3-4696-9A4F-B89091148B45}" type="slidenum">
              <a:rPr lang="en-US" altLang="zh-CN">
                <a:latin typeface="Times New Roman" pitchFamily="18" charset="0"/>
              </a:rPr>
              <a:pPr/>
              <a:t>9</a:t>
            </a:fld>
            <a:endParaRPr lang="en-US" altLang="zh-CN">
              <a:latin typeface="Times New Roman" pitchFamily="18" charset="0"/>
            </a:endParaRPr>
          </a:p>
        </p:txBody>
      </p:sp>
    </p:spTree>
    <p:extLst>
      <p:ext uri="{BB962C8B-B14F-4D97-AF65-F5344CB8AC3E}">
        <p14:creationId xmlns:p14="http://schemas.microsoft.com/office/powerpoint/2010/main" val="4251962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defRPr>
                <a:solidFill>
                  <a:schemeClr val="tx1"/>
                </a:solidFill>
                <a:latin typeface="Tahoma" pitchFamily="34" charset="0"/>
              </a:defRPr>
            </a:lvl1pPr>
            <a:lvl2pPr marL="731731" indent="-281435" defTabSz="917792" eaLnBrk="0" hangingPunct="0">
              <a:defRPr>
                <a:solidFill>
                  <a:schemeClr val="tx1"/>
                </a:solidFill>
                <a:latin typeface="Tahoma" pitchFamily="34" charset="0"/>
              </a:defRPr>
            </a:lvl2pPr>
            <a:lvl3pPr marL="1125741" indent="-225148" defTabSz="917792" eaLnBrk="0" hangingPunct="0">
              <a:defRPr>
                <a:solidFill>
                  <a:schemeClr val="tx1"/>
                </a:solidFill>
                <a:latin typeface="Tahoma" pitchFamily="34" charset="0"/>
              </a:defRPr>
            </a:lvl3pPr>
            <a:lvl4pPr marL="1576037" indent="-225148" defTabSz="917792" eaLnBrk="0" hangingPunct="0">
              <a:defRPr>
                <a:solidFill>
                  <a:schemeClr val="tx1"/>
                </a:solidFill>
                <a:latin typeface="Tahoma" pitchFamily="34" charset="0"/>
              </a:defRPr>
            </a:lvl4pPr>
            <a:lvl5pPr marL="2026333" indent="-225148" defTabSz="917792" eaLnBrk="0" hangingPunct="0">
              <a:defRPr>
                <a:solidFill>
                  <a:schemeClr val="tx1"/>
                </a:solidFill>
                <a:latin typeface="Tahoma" pitchFamily="34" charset="0"/>
              </a:defRPr>
            </a:lvl5pPr>
            <a:lvl6pPr marL="2476630" indent="-225148" defTabSz="917792" eaLnBrk="0" fontAlgn="base" hangingPunct="0">
              <a:spcBef>
                <a:spcPct val="0"/>
              </a:spcBef>
              <a:spcAft>
                <a:spcPct val="0"/>
              </a:spcAft>
              <a:defRPr>
                <a:solidFill>
                  <a:schemeClr val="tx1"/>
                </a:solidFill>
                <a:latin typeface="Tahoma" pitchFamily="34" charset="0"/>
              </a:defRPr>
            </a:lvl6pPr>
            <a:lvl7pPr marL="2926926" indent="-225148" defTabSz="917792" eaLnBrk="0" fontAlgn="base" hangingPunct="0">
              <a:spcBef>
                <a:spcPct val="0"/>
              </a:spcBef>
              <a:spcAft>
                <a:spcPct val="0"/>
              </a:spcAft>
              <a:defRPr>
                <a:solidFill>
                  <a:schemeClr val="tx1"/>
                </a:solidFill>
                <a:latin typeface="Tahoma" pitchFamily="34" charset="0"/>
              </a:defRPr>
            </a:lvl7pPr>
            <a:lvl8pPr marL="3377222" indent="-225148" defTabSz="917792" eaLnBrk="0" fontAlgn="base" hangingPunct="0">
              <a:spcBef>
                <a:spcPct val="0"/>
              </a:spcBef>
              <a:spcAft>
                <a:spcPct val="0"/>
              </a:spcAft>
              <a:defRPr>
                <a:solidFill>
                  <a:schemeClr val="tx1"/>
                </a:solidFill>
                <a:latin typeface="Tahoma" pitchFamily="34" charset="0"/>
              </a:defRPr>
            </a:lvl8pPr>
            <a:lvl9pPr marL="3827518" indent="-225148" defTabSz="917792" eaLnBrk="0" fontAlgn="base" hangingPunct="0">
              <a:spcBef>
                <a:spcPct val="0"/>
              </a:spcBef>
              <a:spcAft>
                <a:spcPct val="0"/>
              </a:spcAft>
              <a:defRPr>
                <a:solidFill>
                  <a:schemeClr val="tx1"/>
                </a:solidFill>
                <a:latin typeface="Tahoma" pitchFamily="34" charset="0"/>
              </a:defRPr>
            </a:lvl9pPr>
          </a:lstStyle>
          <a:p>
            <a:fld id="{5A79A6A5-7267-4780-9892-E208D9ED4FD6}" type="slidenum">
              <a:rPr lang="en-US" altLang="zh-CN">
                <a:latin typeface="Times New Roman" pitchFamily="18" charset="0"/>
              </a:rPr>
              <a:pPr/>
              <a:t>17</a:t>
            </a:fld>
            <a:endParaRPr lang="en-US" altLang="zh-CN">
              <a:latin typeface="Times New Roman" pitchFamily="18" charset="0"/>
            </a:endParaRPr>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243974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5F760A-A531-4690-9032-55872C47A15A}" type="slidenum">
              <a:rPr lang="en-US" smtClean="0"/>
              <a:t>43</a:t>
            </a:fld>
            <a:endParaRPr lang="en-US"/>
          </a:p>
        </p:txBody>
      </p:sp>
    </p:spTree>
    <p:extLst>
      <p:ext uri="{BB962C8B-B14F-4D97-AF65-F5344CB8AC3E}">
        <p14:creationId xmlns:p14="http://schemas.microsoft.com/office/powerpoint/2010/main" val="362074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defRPr>
                <a:solidFill>
                  <a:schemeClr val="tx1"/>
                </a:solidFill>
                <a:latin typeface="Tahoma" pitchFamily="34" charset="0"/>
              </a:defRPr>
            </a:lvl1pPr>
            <a:lvl2pPr marL="731731" indent="-281435" defTabSz="917792" eaLnBrk="0" hangingPunct="0">
              <a:defRPr>
                <a:solidFill>
                  <a:schemeClr val="tx1"/>
                </a:solidFill>
                <a:latin typeface="Tahoma" pitchFamily="34" charset="0"/>
              </a:defRPr>
            </a:lvl2pPr>
            <a:lvl3pPr marL="1125741" indent="-225148" defTabSz="917792" eaLnBrk="0" hangingPunct="0">
              <a:defRPr>
                <a:solidFill>
                  <a:schemeClr val="tx1"/>
                </a:solidFill>
                <a:latin typeface="Tahoma" pitchFamily="34" charset="0"/>
              </a:defRPr>
            </a:lvl3pPr>
            <a:lvl4pPr marL="1576037" indent="-225148" defTabSz="917792" eaLnBrk="0" hangingPunct="0">
              <a:defRPr>
                <a:solidFill>
                  <a:schemeClr val="tx1"/>
                </a:solidFill>
                <a:latin typeface="Tahoma" pitchFamily="34" charset="0"/>
              </a:defRPr>
            </a:lvl4pPr>
            <a:lvl5pPr marL="2026333" indent="-225148" defTabSz="917792" eaLnBrk="0" hangingPunct="0">
              <a:defRPr>
                <a:solidFill>
                  <a:schemeClr val="tx1"/>
                </a:solidFill>
                <a:latin typeface="Tahoma" pitchFamily="34" charset="0"/>
              </a:defRPr>
            </a:lvl5pPr>
            <a:lvl6pPr marL="2476630" indent="-225148" defTabSz="917792" eaLnBrk="0" fontAlgn="base" hangingPunct="0">
              <a:spcBef>
                <a:spcPct val="0"/>
              </a:spcBef>
              <a:spcAft>
                <a:spcPct val="0"/>
              </a:spcAft>
              <a:defRPr>
                <a:solidFill>
                  <a:schemeClr val="tx1"/>
                </a:solidFill>
                <a:latin typeface="Tahoma" pitchFamily="34" charset="0"/>
              </a:defRPr>
            </a:lvl6pPr>
            <a:lvl7pPr marL="2926926" indent="-225148" defTabSz="917792" eaLnBrk="0" fontAlgn="base" hangingPunct="0">
              <a:spcBef>
                <a:spcPct val="0"/>
              </a:spcBef>
              <a:spcAft>
                <a:spcPct val="0"/>
              </a:spcAft>
              <a:defRPr>
                <a:solidFill>
                  <a:schemeClr val="tx1"/>
                </a:solidFill>
                <a:latin typeface="Tahoma" pitchFamily="34" charset="0"/>
              </a:defRPr>
            </a:lvl7pPr>
            <a:lvl8pPr marL="3377222" indent="-225148" defTabSz="917792" eaLnBrk="0" fontAlgn="base" hangingPunct="0">
              <a:spcBef>
                <a:spcPct val="0"/>
              </a:spcBef>
              <a:spcAft>
                <a:spcPct val="0"/>
              </a:spcAft>
              <a:defRPr>
                <a:solidFill>
                  <a:schemeClr val="tx1"/>
                </a:solidFill>
                <a:latin typeface="Tahoma" pitchFamily="34" charset="0"/>
              </a:defRPr>
            </a:lvl8pPr>
            <a:lvl9pPr marL="3827518" indent="-225148" defTabSz="917792" eaLnBrk="0" fontAlgn="base" hangingPunct="0">
              <a:spcBef>
                <a:spcPct val="0"/>
              </a:spcBef>
              <a:spcAft>
                <a:spcPct val="0"/>
              </a:spcAft>
              <a:defRPr>
                <a:solidFill>
                  <a:schemeClr val="tx1"/>
                </a:solidFill>
                <a:latin typeface="Tahoma" pitchFamily="34" charset="0"/>
              </a:defRPr>
            </a:lvl9pPr>
          </a:lstStyle>
          <a:p>
            <a:fld id="{648F1DE6-CD80-47A9-869F-5D3AE460A515}" type="slidenum">
              <a:rPr lang="en-US" altLang="zh-CN">
                <a:latin typeface="Times New Roman" pitchFamily="18" charset="0"/>
              </a:rPr>
              <a:pPr/>
              <a:t>46</a:t>
            </a:fld>
            <a:endParaRPr lang="en-US" altLang="zh-CN">
              <a:latin typeface="Times New Roman" pitchFamily="18" charset="0"/>
            </a:endParaRPr>
          </a:p>
        </p:txBody>
      </p:sp>
      <p:sp>
        <p:nvSpPr>
          <p:cNvPr id="147459" name="Rectangle 2"/>
          <p:cNvSpPr>
            <a:spLocks noGrp="1" noRot="1" noChangeAspect="1" noChangeArrowheads="1" noTextEdit="1"/>
          </p:cNvSpPr>
          <p:nvPr>
            <p:ph type="sldImg"/>
          </p:nvPr>
        </p:nvSpPr>
        <p:spPr>
          <a:xfrm>
            <a:off x="381000" y="685800"/>
            <a:ext cx="6096000" cy="3429000"/>
          </a:xfrm>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807207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defRPr>
                <a:solidFill>
                  <a:schemeClr val="tx1"/>
                </a:solidFill>
                <a:latin typeface="Tahoma" pitchFamily="34" charset="0"/>
              </a:defRPr>
            </a:lvl1pPr>
            <a:lvl2pPr marL="731731" indent="-281435" defTabSz="917792" eaLnBrk="0" hangingPunct="0">
              <a:defRPr>
                <a:solidFill>
                  <a:schemeClr val="tx1"/>
                </a:solidFill>
                <a:latin typeface="Tahoma" pitchFamily="34" charset="0"/>
              </a:defRPr>
            </a:lvl2pPr>
            <a:lvl3pPr marL="1125741" indent="-225148" defTabSz="917792" eaLnBrk="0" hangingPunct="0">
              <a:defRPr>
                <a:solidFill>
                  <a:schemeClr val="tx1"/>
                </a:solidFill>
                <a:latin typeface="Tahoma" pitchFamily="34" charset="0"/>
              </a:defRPr>
            </a:lvl3pPr>
            <a:lvl4pPr marL="1576037" indent="-225148" defTabSz="917792" eaLnBrk="0" hangingPunct="0">
              <a:defRPr>
                <a:solidFill>
                  <a:schemeClr val="tx1"/>
                </a:solidFill>
                <a:latin typeface="Tahoma" pitchFamily="34" charset="0"/>
              </a:defRPr>
            </a:lvl4pPr>
            <a:lvl5pPr marL="2026333" indent="-225148" defTabSz="917792" eaLnBrk="0" hangingPunct="0">
              <a:defRPr>
                <a:solidFill>
                  <a:schemeClr val="tx1"/>
                </a:solidFill>
                <a:latin typeface="Tahoma" pitchFamily="34" charset="0"/>
              </a:defRPr>
            </a:lvl5pPr>
            <a:lvl6pPr marL="2476630" indent="-225148" defTabSz="917792" eaLnBrk="0" fontAlgn="base" hangingPunct="0">
              <a:spcBef>
                <a:spcPct val="0"/>
              </a:spcBef>
              <a:spcAft>
                <a:spcPct val="0"/>
              </a:spcAft>
              <a:defRPr>
                <a:solidFill>
                  <a:schemeClr val="tx1"/>
                </a:solidFill>
                <a:latin typeface="Tahoma" pitchFamily="34" charset="0"/>
              </a:defRPr>
            </a:lvl6pPr>
            <a:lvl7pPr marL="2926926" indent="-225148" defTabSz="917792" eaLnBrk="0" fontAlgn="base" hangingPunct="0">
              <a:spcBef>
                <a:spcPct val="0"/>
              </a:spcBef>
              <a:spcAft>
                <a:spcPct val="0"/>
              </a:spcAft>
              <a:defRPr>
                <a:solidFill>
                  <a:schemeClr val="tx1"/>
                </a:solidFill>
                <a:latin typeface="Tahoma" pitchFamily="34" charset="0"/>
              </a:defRPr>
            </a:lvl7pPr>
            <a:lvl8pPr marL="3377222" indent="-225148" defTabSz="917792" eaLnBrk="0" fontAlgn="base" hangingPunct="0">
              <a:spcBef>
                <a:spcPct val="0"/>
              </a:spcBef>
              <a:spcAft>
                <a:spcPct val="0"/>
              </a:spcAft>
              <a:defRPr>
                <a:solidFill>
                  <a:schemeClr val="tx1"/>
                </a:solidFill>
                <a:latin typeface="Tahoma" pitchFamily="34" charset="0"/>
              </a:defRPr>
            </a:lvl8pPr>
            <a:lvl9pPr marL="3827518" indent="-225148" defTabSz="917792" eaLnBrk="0" fontAlgn="base" hangingPunct="0">
              <a:spcBef>
                <a:spcPct val="0"/>
              </a:spcBef>
              <a:spcAft>
                <a:spcPct val="0"/>
              </a:spcAft>
              <a:defRPr>
                <a:solidFill>
                  <a:schemeClr val="tx1"/>
                </a:solidFill>
                <a:latin typeface="Tahoma" pitchFamily="34" charset="0"/>
              </a:defRPr>
            </a:lvl9pPr>
          </a:lstStyle>
          <a:p>
            <a:fld id="{8348A6E1-0C87-4B4C-AF9E-DE17FE36B8E7}" type="slidenum">
              <a:rPr lang="en-US" altLang="zh-CN">
                <a:latin typeface="Times New Roman" pitchFamily="18" charset="0"/>
              </a:rPr>
              <a:pPr/>
              <a:t>48</a:t>
            </a:fld>
            <a:endParaRPr lang="en-US" altLang="zh-CN">
              <a:latin typeface="Times New Roman" pitchFamily="18" charset="0"/>
            </a:endParaRPr>
          </a:p>
        </p:txBody>
      </p:sp>
      <p:sp>
        <p:nvSpPr>
          <p:cNvPr id="148483" name="Rectangle 2"/>
          <p:cNvSpPr>
            <a:spLocks noGrp="1" noRot="1" noChangeAspect="1" noChangeArrowheads="1" noTextEdit="1"/>
          </p:cNvSpPr>
          <p:nvPr>
            <p:ph type="sldImg"/>
          </p:nvPr>
        </p:nvSpPr>
        <p:spPr>
          <a:xfrm>
            <a:off x="381000" y="685800"/>
            <a:ext cx="6096000" cy="3429000"/>
          </a:xfrm>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918444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defRPr>
                <a:solidFill>
                  <a:schemeClr val="tx1"/>
                </a:solidFill>
                <a:latin typeface="Tahoma" pitchFamily="34" charset="0"/>
              </a:defRPr>
            </a:lvl1pPr>
            <a:lvl2pPr marL="731731" indent="-281435" defTabSz="917792" eaLnBrk="0" hangingPunct="0">
              <a:defRPr>
                <a:solidFill>
                  <a:schemeClr val="tx1"/>
                </a:solidFill>
                <a:latin typeface="Tahoma" pitchFamily="34" charset="0"/>
              </a:defRPr>
            </a:lvl2pPr>
            <a:lvl3pPr marL="1125741" indent="-225148" defTabSz="917792" eaLnBrk="0" hangingPunct="0">
              <a:defRPr>
                <a:solidFill>
                  <a:schemeClr val="tx1"/>
                </a:solidFill>
                <a:latin typeface="Tahoma" pitchFamily="34" charset="0"/>
              </a:defRPr>
            </a:lvl3pPr>
            <a:lvl4pPr marL="1576037" indent="-225148" defTabSz="917792" eaLnBrk="0" hangingPunct="0">
              <a:defRPr>
                <a:solidFill>
                  <a:schemeClr val="tx1"/>
                </a:solidFill>
                <a:latin typeface="Tahoma" pitchFamily="34" charset="0"/>
              </a:defRPr>
            </a:lvl4pPr>
            <a:lvl5pPr marL="2026333" indent="-225148" defTabSz="917792" eaLnBrk="0" hangingPunct="0">
              <a:defRPr>
                <a:solidFill>
                  <a:schemeClr val="tx1"/>
                </a:solidFill>
                <a:latin typeface="Tahoma" pitchFamily="34" charset="0"/>
              </a:defRPr>
            </a:lvl5pPr>
            <a:lvl6pPr marL="2476630" indent="-225148" defTabSz="917792" eaLnBrk="0" fontAlgn="base" hangingPunct="0">
              <a:spcBef>
                <a:spcPct val="0"/>
              </a:spcBef>
              <a:spcAft>
                <a:spcPct val="0"/>
              </a:spcAft>
              <a:defRPr>
                <a:solidFill>
                  <a:schemeClr val="tx1"/>
                </a:solidFill>
                <a:latin typeface="Tahoma" pitchFamily="34" charset="0"/>
              </a:defRPr>
            </a:lvl6pPr>
            <a:lvl7pPr marL="2926926" indent="-225148" defTabSz="917792" eaLnBrk="0" fontAlgn="base" hangingPunct="0">
              <a:spcBef>
                <a:spcPct val="0"/>
              </a:spcBef>
              <a:spcAft>
                <a:spcPct val="0"/>
              </a:spcAft>
              <a:defRPr>
                <a:solidFill>
                  <a:schemeClr val="tx1"/>
                </a:solidFill>
                <a:latin typeface="Tahoma" pitchFamily="34" charset="0"/>
              </a:defRPr>
            </a:lvl7pPr>
            <a:lvl8pPr marL="3377222" indent="-225148" defTabSz="917792" eaLnBrk="0" fontAlgn="base" hangingPunct="0">
              <a:spcBef>
                <a:spcPct val="0"/>
              </a:spcBef>
              <a:spcAft>
                <a:spcPct val="0"/>
              </a:spcAft>
              <a:defRPr>
                <a:solidFill>
                  <a:schemeClr val="tx1"/>
                </a:solidFill>
                <a:latin typeface="Tahoma" pitchFamily="34" charset="0"/>
              </a:defRPr>
            </a:lvl8pPr>
            <a:lvl9pPr marL="3827518" indent="-225148" defTabSz="917792" eaLnBrk="0" fontAlgn="base" hangingPunct="0">
              <a:spcBef>
                <a:spcPct val="0"/>
              </a:spcBef>
              <a:spcAft>
                <a:spcPct val="0"/>
              </a:spcAft>
              <a:defRPr>
                <a:solidFill>
                  <a:schemeClr val="tx1"/>
                </a:solidFill>
                <a:latin typeface="Tahoma" pitchFamily="34" charset="0"/>
              </a:defRPr>
            </a:lvl9pPr>
          </a:lstStyle>
          <a:p>
            <a:fld id="{230DBF88-FECB-4E3D-A4CE-1E3C3808A8C9}" type="slidenum">
              <a:rPr lang="en-US" altLang="zh-CN">
                <a:latin typeface="Times New Roman" pitchFamily="18" charset="0"/>
              </a:rPr>
              <a:pPr/>
              <a:t>49</a:t>
            </a:fld>
            <a:endParaRPr lang="en-US" altLang="zh-CN">
              <a:latin typeface="Times New Roman" pitchFamily="18" charset="0"/>
            </a:endParaRPr>
          </a:p>
        </p:txBody>
      </p:sp>
      <p:sp>
        <p:nvSpPr>
          <p:cNvPr id="149507" name="Rectangle 2"/>
          <p:cNvSpPr>
            <a:spLocks noGrp="1" noRot="1" noChangeAspect="1" noChangeArrowheads="1" noTextEdit="1"/>
          </p:cNvSpPr>
          <p:nvPr>
            <p:ph type="sldImg"/>
          </p:nvPr>
        </p:nvSpPr>
        <p:spPr>
          <a:xfrm>
            <a:off x="381000" y="685800"/>
            <a:ext cx="6096000" cy="3429000"/>
          </a:xfrm>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185128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defRPr>
                <a:solidFill>
                  <a:schemeClr val="tx1"/>
                </a:solidFill>
                <a:latin typeface="Tahoma" pitchFamily="34" charset="0"/>
              </a:defRPr>
            </a:lvl1pPr>
            <a:lvl2pPr marL="731731" indent="-281435" defTabSz="917792" eaLnBrk="0" hangingPunct="0">
              <a:defRPr>
                <a:solidFill>
                  <a:schemeClr val="tx1"/>
                </a:solidFill>
                <a:latin typeface="Tahoma" pitchFamily="34" charset="0"/>
              </a:defRPr>
            </a:lvl2pPr>
            <a:lvl3pPr marL="1125741" indent="-225148" defTabSz="917792" eaLnBrk="0" hangingPunct="0">
              <a:defRPr>
                <a:solidFill>
                  <a:schemeClr val="tx1"/>
                </a:solidFill>
                <a:latin typeface="Tahoma" pitchFamily="34" charset="0"/>
              </a:defRPr>
            </a:lvl3pPr>
            <a:lvl4pPr marL="1576037" indent="-225148" defTabSz="917792" eaLnBrk="0" hangingPunct="0">
              <a:defRPr>
                <a:solidFill>
                  <a:schemeClr val="tx1"/>
                </a:solidFill>
                <a:latin typeface="Tahoma" pitchFamily="34" charset="0"/>
              </a:defRPr>
            </a:lvl4pPr>
            <a:lvl5pPr marL="2026333" indent="-225148" defTabSz="917792" eaLnBrk="0" hangingPunct="0">
              <a:defRPr>
                <a:solidFill>
                  <a:schemeClr val="tx1"/>
                </a:solidFill>
                <a:latin typeface="Tahoma" pitchFamily="34" charset="0"/>
              </a:defRPr>
            </a:lvl5pPr>
            <a:lvl6pPr marL="2476630" indent="-225148" defTabSz="917792" eaLnBrk="0" fontAlgn="base" hangingPunct="0">
              <a:spcBef>
                <a:spcPct val="0"/>
              </a:spcBef>
              <a:spcAft>
                <a:spcPct val="0"/>
              </a:spcAft>
              <a:defRPr>
                <a:solidFill>
                  <a:schemeClr val="tx1"/>
                </a:solidFill>
                <a:latin typeface="Tahoma" pitchFamily="34" charset="0"/>
              </a:defRPr>
            </a:lvl6pPr>
            <a:lvl7pPr marL="2926926" indent="-225148" defTabSz="917792" eaLnBrk="0" fontAlgn="base" hangingPunct="0">
              <a:spcBef>
                <a:spcPct val="0"/>
              </a:spcBef>
              <a:spcAft>
                <a:spcPct val="0"/>
              </a:spcAft>
              <a:defRPr>
                <a:solidFill>
                  <a:schemeClr val="tx1"/>
                </a:solidFill>
                <a:latin typeface="Tahoma" pitchFamily="34" charset="0"/>
              </a:defRPr>
            </a:lvl7pPr>
            <a:lvl8pPr marL="3377222" indent="-225148" defTabSz="917792" eaLnBrk="0" fontAlgn="base" hangingPunct="0">
              <a:spcBef>
                <a:spcPct val="0"/>
              </a:spcBef>
              <a:spcAft>
                <a:spcPct val="0"/>
              </a:spcAft>
              <a:defRPr>
                <a:solidFill>
                  <a:schemeClr val="tx1"/>
                </a:solidFill>
                <a:latin typeface="Tahoma" pitchFamily="34" charset="0"/>
              </a:defRPr>
            </a:lvl8pPr>
            <a:lvl9pPr marL="3827518" indent="-225148" defTabSz="917792" eaLnBrk="0" fontAlgn="base" hangingPunct="0">
              <a:spcBef>
                <a:spcPct val="0"/>
              </a:spcBef>
              <a:spcAft>
                <a:spcPct val="0"/>
              </a:spcAft>
              <a:defRPr>
                <a:solidFill>
                  <a:schemeClr val="tx1"/>
                </a:solidFill>
                <a:latin typeface="Tahoma" pitchFamily="34" charset="0"/>
              </a:defRPr>
            </a:lvl9pPr>
          </a:lstStyle>
          <a:p>
            <a:fld id="{905BA6DC-6892-463D-B2C2-67FE3BFC5858}" type="slidenum">
              <a:rPr lang="en-US" altLang="zh-CN">
                <a:latin typeface="Times New Roman" pitchFamily="18" charset="0"/>
              </a:rPr>
              <a:pPr/>
              <a:t>50</a:t>
            </a:fld>
            <a:endParaRPr lang="en-US" altLang="zh-CN">
              <a:latin typeface="Times New Roman" pitchFamily="18" charset="0"/>
            </a:endParaRPr>
          </a:p>
        </p:txBody>
      </p:sp>
      <p:sp>
        <p:nvSpPr>
          <p:cNvPr id="150531" name="Rectangle 2"/>
          <p:cNvSpPr>
            <a:spLocks noGrp="1" noRot="1" noChangeAspect="1" noChangeArrowheads="1" noTextEdit="1"/>
          </p:cNvSpPr>
          <p:nvPr>
            <p:ph type="sldImg"/>
          </p:nvPr>
        </p:nvSpPr>
        <p:spPr>
          <a:xfrm>
            <a:off x="381000" y="685800"/>
            <a:ext cx="6096000" cy="3429000"/>
          </a:xfrm>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13178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solidFill>
                  <a:srgbClr val="002060"/>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213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99405-B69C-BE2C-5967-9C58AEE1D6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5DABE3-EC15-08B4-65E1-B6CB52CCA3FB}"/>
              </a:ext>
            </a:extLst>
          </p:cNvPr>
          <p:cNvSpPr>
            <a:spLocks noGrp="1"/>
          </p:cNvSpPr>
          <p:nvPr>
            <p:ph type="dt" sz="half" idx="10"/>
          </p:nvPr>
        </p:nvSpPr>
        <p:spPr/>
        <p:txBody>
          <a:bodyPr/>
          <a:lstStyle/>
          <a:p>
            <a:fld id="{E38DE6C2-6349-4555-A9CF-540B69D63D13}" type="datetimeFigureOut">
              <a:rPr lang="en-US" smtClean="0"/>
              <a:t>7/3/24</a:t>
            </a:fld>
            <a:endParaRPr lang="en-US"/>
          </a:p>
        </p:txBody>
      </p:sp>
      <p:sp>
        <p:nvSpPr>
          <p:cNvPr id="4" name="Footer Placeholder 3">
            <a:extLst>
              <a:ext uri="{FF2B5EF4-FFF2-40B4-BE49-F238E27FC236}">
                <a16:creationId xmlns:a16="http://schemas.microsoft.com/office/drawing/2014/main" id="{DF457BF1-D7D6-2074-92B8-B6D704BAFC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8C43B-68CB-1978-4141-B1B4575B323C}"/>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3907950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DF53EA-DB7F-9804-B0E8-7F73BD5C2821}"/>
              </a:ext>
            </a:extLst>
          </p:cNvPr>
          <p:cNvSpPr>
            <a:spLocks noGrp="1"/>
          </p:cNvSpPr>
          <p:nvPr>
            <p:ph type="dt" sz="half" idx="10"/>
          </p:nvPr>
        </p:nvSpPr>
        <p:spPr/>
        <p:txBody>
          <a:bodyPr/>
          <a:lstStyle/>
          <a:p>
            <a:fld id="{E38DE6C2-6349-4555-A9CF-540B69D63D13}" type="datetimeFigureOut">
              <a:rPr lang="en-US" smtClean="0"/>
              <a:t>7/3/24</a:t>
            </a:fld>
            <a:endParaRPr lang="en-US"/>
          </a:p>
        </p:txBody>
      </p:sp>
      <p:sp>
        <p:nvSpPr>
          <p:cNvPr id="3" name="Footer Placeholder 2">
            <a:extLst>
              <a:ext uri="{FF2B5EF4-FFF2-40B4-BE49-F238E27FC236}">
                <a16:creationId xmlns:a16="http://schemas.microsoft.com/office/drawing/2014/main" id="{C3309689-262A-B4A6-E689-962917D068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3A94A6-0EA3-4D8E-E06B-9433391AF514}"/>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844203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665C1-C693-4052-A5DE-8A4BD3FD25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924919-AED9-E3E4-6070-DB7D83E3F2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DF807C-D289-96FA-F3AE-4395136415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8FE942-43C3-1BDA-3A0F-1CE34EF9198C}"/>
              </a:ext>
            </a:extLst>
          </p:cNvPr>
          <p:cNvSpPr>
            <a:spLocks noGrp="1"/>
          </p:cNvSpPr>
          <p:nvPr>
            <p:ph type="dt" sz="half" idx="10"/>
          </p:nvPr>
        </p:nvSpPr>
        <p:spPr/>
        <p:txBody>
          <a:bodyPr/>
          <a:lstStyle/>
          <a:p>
            <a:fld id="{E38DE6C2-6349-4555-A9CF-540B69D63D13}" type="datetimeFigureOut">
              <a:rPr lang="en-US" smtClean="0"/>
              <a:t>7/3/24</a:t>
            </a:fld>
            <a:endParaRPr lang="en-US"/>
          </a:p>
        </p:txBody>
      </p:sp>
      <p:sp>
        <p:nvSpPr>
          <p:cNvPr id="6" name="Footer Placeholder 5">
            <a:extLst>
              <a:ext uri="{FF2B5EF4-FFF2-40B4-BE49-F238E27FC236}">
                <a16:creationId xmlns:a16="http://schemas.microsoft.com/office/drawing/2014/main" id="{12230B67-B2BC-4781-C21B-43B8D5B4EA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054A6-F312-9564-3651-33B7F9680751}"/>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559100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179E0-A886-37D7-DFD4-730EB0A362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687572-BF8A-B1DF-3996-63EE0251F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84B1D59-2AA3-51D3-ACF0-B7D6790E8A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0E3094-81D7-BE93-80B3-82CCFE2B8F6A}"/>
              </a:ext>
            </a:extLst>
          </p:cNvPr>
          <p:cNvSpPr>
            <a:spLocks noGrp="1"/>
          </p:cNvSpPr>
          <p:nvPr>
            <p:ph type="dt" sz="half" idx="10"/>
          </p:nvPr>
        </p:nvSpPr>
        <p:spPr/>
        <p:txBody>
          <a:bodyPr/>
          <a:lstStyle/>
          <a:p>
            <a:fld id="{E38DE6C2-6349-4555-A9CF-540B69D63D13}" type="datetimeFigureOut">
              <a:rPr lang="en-US" smtClean="0"/>
              <a:t>7/3/24</a:t>
            </a:fld>
            <a:endParaRPr lang="en-US"/>
          </a:p>
        </p:txBody>
      </p:sp>
      <p:sp>
        <p:nvSpPr>
          <p:cNvPr id="6" name="Footer Placeholder 5">
            <a:extLst>
              <a:ext uri="{FF2B5EF4-FFF2-40B4-BE49-F238E27FC236}">
                <a16:creationId xmlns:a16="http://schemas.microsoft.com/office/drawing/2014/main" id="{C301C968-3C6E-B893-59B1-250FDD847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C8F84D-F51D-6C9F-FFAF-5B810252CB11}"/>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4070304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A1BC-4D1F-EDF0-2284-FF5EF8D0AF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D595C8-8836-01EF-5C74-2619F2AF4D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1C30E6-2575-D9C4-51C6-3C3D10A0F085}"/>
              </a:ext>
            </a:extLst>
          </p:cNvPr>
          <p:cNvSpPr>
            <a:spLocks noGrp="1"/>
          </p:cNvSpPr>
          <p:nvPr>
            <p:ph type="dt" sz="half" idx="10"/>
          </p:nvPr>
        </p:nvSpPr>
        <p:spPr/>
        <p:txBody>
          <a:bodyPr/>
          <a:lstStyle/>
          <a:p>
            <a:fld id="{E38DE6C2-6349-4555-A9CF-540B69D63D13}" type="datetimeFigureOut">
              <a:rPr lang="en-US" smtClean="0"/>
              <a:t>7/3/24</a:t>
            </a:fld>
            <a:endParaRPr lang="en-US"/>
          </a:p>
        </p:txBody>
      </p:sp>
      <p:sp>
        <p:nvSpPr>
          <p:cNvPr id="5" name="Footer Placeholder 4">
            <a:extLst>
              <a:ext uri="{FF2B5EF4-FFF2-40B4-BE49-F238E27FC236}">
                <a16:creationId xmlns:a16="http://schemas.microsoft.com/office/drawing/2014/main" id="{3E790ECD-BBA5-15D5-35FA-04C70E73F9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23F45-8C3E-53F4-AB4E-0766E16C2799}"/>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583356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33A726-A730-99A1-207B-070B99770B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333F0C-0844-403A-52E8-6F81E33F19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0109CC-3C4D-04E0-14B3-B3556EA92F45}"/>
              </a:ext>
            </a:extLst>
          </p:cNvPr>
          <p:cNvSpPr>
            <a:spLocks noGrp="1"/>
          </p:cNvSpPr>
          <p:nvPr>
            <p:ph type="dt" sz="half" idx="10"/>
          </p:nvPr>
        </p:nvSpPr>
        <p:spPr/>
        <p:txBody>
          <a:bodyPr/>
          <a:lstStyle/>
          <a:p>
            <a:fld id="{E38DE6C2-6349-4555-A9CF-540B69D63D13}" type="datetimeFigureOut">
              <a:rPr lang="en-US" smtClean="0"/>
              <a:t>7/3/24</a:t>
            </a:fld>
            <a:endParaRPr lang="en-US"/>
          </a:p>
        </p:txBody>
      </p:sp>
      <p:sp>
        <p:nvSpPr>
          <p:cNvPr id="5" name="Footer Placeholder 4">
            <a:extLst>
              <a:ext uri="{FF2B5EF4-FFF2-40B4-BE49-F238E27FC236}">
                <a16:creationId xmlns:a16="http://schemas.microsoft.com/office/drawing/2014/main" id="{B425DEC8-4C39-78A5-8536-637794998B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EBEAA-9232-1A84-ABD1-7297AE5241B5}"/>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651295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9788"/>
          </a:xfrm>
        </p:spPr>
        <p:txBody>
          <a:bodyPr>
            <a:normAutofit/>
          </a:bodyPr>
          <a:lstStyle>
            <a:lvl1pPr algn="ctr">
              <a:defRPr sz="4400" b="1">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a:xfrm>
            <a:off x="609600" y="1143000"/>
            <a:ext cx="10972800" cy="5334000"/>
          </a:xfrm>
        </p:spPr>
        <p:txBody>
          <a:bodyPr>
            <a:normAutofit/>
          </a:bodyPr>
          <a:lstStyle>
            <a:lvl1pPr>
              <a:defRPr sz="3200"/>
            </a:lvl1pPr>
            <a:lvl2pPr>
              <a:defRPr sz="2800">
                <a:latin typeface="Tahoma" pitchFamily="34" charset="0"/>
                <a:ea typeface="Tahoma" pitchFamily="34" charset="0"/>
                <a:cs typeface="Tahoma" pitchFamily="34" charset="0"/>
              </a:defRPr>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p:txBody>
      </p:sp>
      <p:cxnSp>
        <p:nvCxnSpPr>
          <p:cNvPr id="12" name="Straight Connector 11"/>
          <p:cNvCxnSpPr/>
          <p:nvPr/>
        </p:nvCxnSpPr>
        <p:spPr>
          <a:xfrm>
            <a:off x="304800" y="992188"/>
            <a:ext cx="11582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Slide Number Placeholder 5"/>
          <p:cNvSpPr>
            <a:spLocks noGrp="1"/>
          </p:cNvSpPr>
          <p:nvPr>
            <p:ph type="sldNum" sz="quarter" idx="12"/>
          </p:nvPr>
        </p:nvSpPr>
        <p:spPr>
          <a:xfrm>
            <a:off x="11582400" y="6528816"/>
            <a:ext cx="609600" cy="329184"/>
          </a:xfrm>
          <a:prstGeom prst="rect">
            <a:avLst/>
          </a:prstGeom>
        </p:spPr>
        <p:txBody>
          <a:bodyPr/>
          <a:lstStyle>
            <a:lvl1pPr>
              <a:defRPr sz="1400">
                <a:effectLst>
                  <a:outerShdw blurRad="38100" dist="38100" dir="2700000" algn="tl">
                    <a:srgbClr val="000000">
                      <a:alpha val="43137"/>
                    </a:srgbClr>
                  </a:outerShdw>
                </a:effectLst>
              </a:defRPr>
            </a:lvl1pPr>
          </a:lstStyle>
          <a:p>
            <a:fld id="{6DA1EED0-1DE3-3342-8577-A8B4F99DA8A3}" type="slidenum">
              <a:rPr lang="en-US" smtClean="0"/>
              <a:t>‹#›</a:t>
            </a:fld>
            <a:endParaRPr lang="en-US"/>
          </a:p>
        </p:txBody>
      </p:sp>
    </p:spTree>
    <p:extLst>
      <p:ext uri="{BB962C8B-B14F-4D97-AF65-F5344CB8AC3E}">
        <p14:creationId xmlns:p14="http://schemas.microsoft.com/office/powerpoint/2010/main" val="2288113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2"/>
            <a:ext cx="2844800" cy="365125"/>
          </a:xfrm>
        </p:spPr>
        <p:txBody>
          <a:bodyPr/>
          <a:lstStyle/>
          <a:p>
            <a:fld id="{6DA1EED0-1DE3-3342-8577-A8B4F99DA8A3}" type="slidenum">
              <a:rPr lang="en-US" smtClean="0"/>
              <a:t>‹#›</a:t>
            </a:fld>
            <a:endParaRPr lang="en-US"/>
          </a:p>
        </p:txBody>
      </p:sp>
    </p:spTree>
    <p:extLst>
      <p:ext uri="{BB962C8B-B14F-4D97-AF65-F5344CB8AC3E}">
        <p14:creationId xmlns:p14="http://schemas.microsoft.com/office/powerpoint/2010/main" val="2115721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3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E9FC2-1617-601B-C1BF-617CFB1A02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D93239-C662-CAD0-6CE9-9AC8D29C11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915167-DA43-2FED-F8A1-B529F36AF74D}"/>
              </a:ext>
            </a:extLst>
          </p:cNvPr>
          <p:cNvSpPr>
            <a:spLocks noGrp="1"/>
          </p:cNvSpPr>
          <p:nvPr>
            <p:ph type="dt" sz="half" idx="10"/>
          </p:nvPr>
        </p:nvSpPr>
        <p:spPr/>
        <p:txBody>
          <a:bodyPr/>
          <a:lstStyle/>
          <a:p>
            <a:fld id="{E38DE6C2-6349-4555-A9CF-540B69D63D13}" type="datetimeFigureOut">
              <a:rPr lang="en-US" smtClean="0"/>
              <a:t>7/3/24</a:t>
            </a:fld>
            <a:endParaRPr lang="en-US"/>
          </a:p>
        </p:txBody>
      </p:sp>
      <p:sp>
        <p:nvSpPr>
          <p:cNvPr id="5" name="Footer Placeholder 4">
            <a:extLst>
              <a:ext uri="{FF2B5EF4-FFF2-40B4-BE49-F238E27FC236}">
                <a16:creationId xmlns:a16="http://schemas.microsoft.com/office/drawing/2014/main" id="{20FDAC7A-737B-24E8-C8EC-B1D8ED736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EBE73-A05E-4E9A-EE3D-F7050400E90B}"/>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1673926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105BF-5BD1-A418-1494-E53C580AE4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CEC1F-A2A9-E916-1849-192A58100E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56707-895F-8A5D-D305-F6FD0013F199}"/>
              </a:ext>
            </a:extLst>
          </p:cNvPr>
          <p:cNvSpPr>
            <a:spLocks noGrp="1"/>
          </p:cNvSpPr>
          <p:nvPr>
            <p:ph type="dt" sz="half" idx="10"/>
          </p:nvPr>
        </p:nvSpPr>
        <p:spPr/>
        <p:txBody>
          <a:bodyPr/>
          <a:lstStyle/>
          <a:p>
            <a:fld id="{E38DE6C2-6349-4555-A9CF-540B69D63D13}" type="datetimeFigureOut">
              <a:rPr lang="en-US" smtClean="0"/>
              <a:t>7/3/24</a:t>
            </a:fld>
            <a:endParaRPr lang="en-US"/>
          </a:p>
        </p:txBody>
      </p:sp>
      <p:sp>
        <p:nvSpPr>
          <p:cNvPr id="5" name="Footer Placeholder 4">
            <a:extLst>
              <a:ext uri="{FF2B5EF4-FFF2-40B4-BE49-F238E27FC236}">
                <a16:creationId xmlns:a16="http://schemas.microsoft.com/office/drawing/2014/main" id="{62C0B081-676F-832E-62C3-89ABA2B4B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94A689-1456-231B-D52E-860EA71F24CE}"/>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18991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0136-E040-8290-661E-3683CC98B6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542101-C3FC-BC71-9018-A6AA94F178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3AF7B1-3CA5-8AA1-5769-6F4039E5D583}"/>
              </a:ext>
            </a:extLst>
          </p:cNvPr>
          <p:cNvSpPr>
            <a:spLocks noGrp="1"/>
          </p:cNvSpPr>
          <p:nvPr>
            <p:ph type="dt" sz="half" idx="10"/>
          </p:nvPr>
        </p:nvSpPr>
        <p:spPr/>
        <p:txBody>
          <a:bodyPr/>
          <a:lstStyle/>
          <a:p>
            <a:fld id="{E38DE6C2-6349-4555-A9CF-540B69D63D13}" type="datetimeFigureOut">
              <a:rPr lang="en-US" smtClean="0"/>
              <a:t>7/3/24</a:t>
            </a:fld>
            <a:endParaRPr lang="en-US"/>
          </a:p>
        </p:txBody>
      </p:sp>
      <p:sp>
        <p:nvSpPr>
          <p:cNvPr id="5" name="Footer Placeholder 4">
            <a:extLst>
              <a:ext uri="{FF2B5EF4-FFF2-40B4-BE49-F238E27FC236}">
                <a16:creationId xmlns:a16="http://schemas.microsoft.com/office/drawing/2014/main" id="{62456A3F-2F42-9DAD-21ED-A4852C589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1D2E46-FBA6-DD2A-2AD1-039CD08FEC08}"/>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3634667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BE87-ECA2-843C-D3FE-B645D1A9A9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505DA5-FE05-E26D-FD67-16C092EDAE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875957-6F90-25BF-4DA0-9CCE1D5CE2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F14785-F000-9621-C2E4-7CB8F23F0F59}"/>
              </a:ext>
            </a:extLst>
          </p:cNvPr>
          <p:cNvSpPr>
            <a:spLocks noGrp="1"/>
          </p:cNvSpPr>
          <p:nvPr>
            <p:ph type="dt" sz="half" idx="10"/>
          </p:nvPr>
        </p:nvSpPr>
        <p:spPr/>
        <p:txBody>
          <a:bodyPr/>
          <a:lstStyle/>
          <a:p>
            <a:fld id="{E38DE6C2-6349-4555-A9CF-540B69D63D13}" type="datetimeFigureOut">
              <a:rPr lang="en-US" smtClean="0"/>
              <a:t>7/3/24</a:t>
            </a:fld>
            <a:endParaRPr lang="en-US"/>
          </a:p>
        </p:txBody>
      </p:sp>
      <p:sp>
        <p:nvSpPr>
          <p:cNvPr id="6" name="Footer Placeholder 5">
            <a:extLst>
              <a:ext uri="{FF2B5EF4-FFF2-40B4-BE49-F238E27FC236}">
                <a16:creationId xmlns:a16="http://schemas.microsoft.com/office/drawing/2014/main" id="{792919FE-D943-CCA0-7123-203061CF6D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6A64F5-DFE0-8780-3DE9-69C4C072848C}"/>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39924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0CCA-BA0C-2C46-5EAA-231F10FA61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AF8EE4-73C7-B710-B547-2C576ED8DE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995680-A856-87C3-3989-53B0F67F45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E4292A-0672-9EB4-25BB-D91AB31EC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0326D4-8795-3A5E-EEC3-BF52E33BE2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7065C2-60C9-FFB2-912C-CFB57601BFD6}"/>
              </a:ext>
            </a:extLst>
          </p:cNvPr>
          <p:cNvSpPr>
            <a:spLocks noGrp="1"/>
          </p:cNvSpPr>
          <p:nvPr>
            <p:ph type="dt" sz="half" idx="10"/>
          </p:nvPr>
        </p:nvSpPr>
        <p:spPr/>
        <p:txBody>
          <a:bodyPr/>
          <a:lstStyle/>
          <a:p>
            <a:fld id="{E38DE6C2-6349-4555-A9CF-540B69D63D13}" type="datetimeFigureOut">
              <a:rPr lang="en-US" smtClean="0"/>
              <a:t>7/3/24</a:t>
            </a:fld>
            <a:endParaRPr lang="en-US"/>
          </a:p>
        </p:txBody>
      </p:sp>
      <p:sp>
        <p:nvSpPr>
          <p:cNvPr id="8" name="Footer Placeholder 7">
            <a:extLst>
              <a:ext uri="{FF2B5EF4-FFF2-40B4-BE49-F238E27FC236}">
                <a16:creationId xmlns:a16="http://schemas.microsoft.com/office/drawing/2014/main" id="{0FB84027-CC1A-BDB8-569E-BFECA2B910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A4FA43-0876-CB51-CEA6-127A9256FFE2}"/>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12472936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3716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91333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rtl="0" eaLnBrk="1" latinLnBrk="0" hangingPunct="1">
        <a:spcBef>
          <a:spcPct val="0"/>
        </a:spcBef>
        <a:buNone/>
        <a:defRPr sz="4400" kern="1200" spc="-100" baseline="0">
          <a:solidFill>
            <a:srgbClr val="002060"/>
          </a:solidFill>
          <a:effectLst>
            <a:outerShdw blurRad="38100" dist="38100" dir="2700000" algn="tl">
              <a:srgbClr val="000000">
                <a:alpha val="43137"/>
              </a:srgbClr>
            </a:outerShdw>
          </a:effectLst>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effectLst/>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rgbClr val="002060"/>
          </a:solidFill>
          <a:effectLst/>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effectLst/>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effectLst/>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effectLst/>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B2A144-FAED-55CA-00F7-DBFA44B903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4BF247-B299-AC61-8BBA-3A4A6EBA01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A4269-9FE5-B012-828F-75FC0D08F8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8DE6C2-6349-4555-A9CF-540B69D63D13}" type="datetimeFigureOut">
              <a:rPr lang="en-US" smtClean="0"/>
              <a:t>7/3/24</a:t>
            </a:fld>
            <a:endParaRPr lang="en-US"/>
          </a:p>
        </p:txBody>
      </p:sp>
      <p:sp>
        <p:nvSpPr>
          <p:cNvPr id="5" name="Footer Placeholder 4">
            <a:extLst>
              <a:ext uri="{FF2B5EF4-FFF2-40B4-BE49-F238E27FC236}">
                <a16:creationId xmlns:a16="http://schemas.microsoft.com/office/drawing/2014/main" id="{99E383DF-5BF1-7E5D-0230-4B1BF3E54A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3201BD-A1D3-01CC-AEE2-5294BD3D9F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720E43-EB58-4C89-BE19-B99686B77DF1}" type="slidenum">
              <a:rPr lang="en-US" smtClean="0"/>
              <a:t>‹#›</a:t>
            </a:fld>
            <a:endParaRPr lang="en-US"/>
          </a:p>
        </p:txBody>
      </p:sp>
    </p:spTree>
    <p:extLst>
      <p:ext uri="{BB962C8B-B14F-4D97-AF65-F5344CB8AC3E}">
        <p14:creationId xmlns:p14="http://schemas.microsoft.com/office/powerpoint/2010/main" val="168783463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hichang@ucla.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2.png"/><Relationship Id="rId5" Type="http://schemas.openxmlformats.org/officeDocument/2006/relationships/tags" Target="../tags/tag6.xml"/><Relationship Id="rId10" Type="http://schemas.openxmlformats.org/officeDocument/2006/relationships/image" Target="../media/image11.png"/><Relationship Id="rId4" Type="http://schemas.openxmlformats.org/officeDocument/2006/relationships/tags" Target="../tags/tag5.xml"/><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naftaliharris.com/blog/visualizing-k-means-clustering/" TargetMode="External"/><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12.png"/><Relationship Id="rId5" Type="http://schemas.openxmlformats.org/officeDocument/2006/relationships/tags" Target="../tags/tag13.xml"/><Relationship Id="rId10" Type="http://schemas.openxmlformats.org/officeDocument/2006/relationships/image" Target="../media/image20.png"/><Relationship Id="rId4" Type="http://schemas.openxmlformats.org/officeDocument/2006/relationships/tags" Target="../tags/tag12.xml"/><Relationship Id="rId9"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8.xml"/><Relationship Id="rId7" Type="http://schemas.openxmlformats.org/officeDocument/2006/relationships/tags" Target="../tags/tag2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12.png"/><Relationship Id="rId5" Type="http://schemas.openxmlformats.org/officeDocument/2006/relationships/tags" Target="../tags/tag20.xml"/><Relationship Id="rId10" Type="http://schemas.openxmlformats.org/officeDocument/2006/relationships/image" Target="../media/image20.png"/><Relationship Id="rId4" Type="http://schemas.openxmlformats.org/officeDocument/2006/relationships/tags" Target="../tags/tag19.xml"/><Relationship Id="rId9"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12.png"/><Relationship Id="rId5" Type="http://schemas.openxmlformats.org/officeDocument/2006/relationships/tags" Target="../tags/tag27.xml"/><Relationship Id="rId10" Type="http://schemas.openxmlformats.org/officeDocument/2006/relationships/image" Target="../media/image20.png"/><Relationship Id="rId4" Type="http://schemas.openxmlformats.org/officeDocument/2006/relationships/tags" Target="../tags/tag26.xml"/><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
            <a:ext cx="8991600" cy="1927225"/>
          </a:xfrm>
        </p:spPr>
        <p:txBody>
          <a:bodyPr>
            <a:noAutofit/>
          </a:bodyPr>
          <a:lstStyle/>
          <a:p>
            <a:pPr algn="ctr"/>
            <a:r>
              <a:rPr lang="en-US" sz="4800" dirty="0"/>
              <a:t>CS97: Introduction to Data Science</a:t>
            </a:r>
          </a:p>
        </p:txBody>
      </p:sp>
      <p:sp>
        <p:nvSpPr>
          <p:cNvPr id="3" name="Subtitle 2"/>
          <p:cNvSpPr>
            <a:spLocks noGrp="1"/>
          </p:cNvSpPr>
          <p:nvPr>
            <p:ph type="subTitle" idx="1"/>
          </p:nvPr>
        </p:nvSpPr>
        <p:spPr>
          <a:xfrm>
            <a:off x="2819400" y="3581400"/>
            <a:ext cx="6400800" cy="2895600"/>
          </a:xfrm>
        </p:spPr>
        <p:txBody>
          <a:bodyPr>
            <a:normAutofit/>
          </a:bodyPr>
          <a:lstStyle/>
          <a:p>
            <a:pPr algn="ctr"/>
            <a:endParaRPr lang="en-US" sz="3000" b="1" dirty="0"/>
          </a:p>
          <a:p>
            <a:pPr algn="ctr"/>
            <a:r>
              <a:rPr lang="en-US" sz="3000" b="1" dirty="0"/>
              <a:t>Instructor: </a:t>
            </a:r>
            <a:r>
              <a:rPr lang="en-US" sz="3000" b="1" dirty="0" err="1"/>
              <a:t>Shichang</a:t>
            </a:r>
            <a:r>
              <a:rPr lang="en-US" sz="3000" b="1" dirty="0"/>
              <a:t> Zhang</a:t>
            </a:r>
            <a:endParaRPr lang="en-US" sz="3000" b="1" dirty="0">
              <a:cs typeface="Calibri"/>
            </a:endParaRPr>
          </a:p>
          <a:p>
            <a:pPr algn="ctr"/>
            <a:r>
              <a:rPr lang="en-US" sz="2400" dirty="0">
                <a:hlinkClick r:id="rId3"/>
              </a:rPr>
              <a:t>shichang@ucla.edu</a:t>
            </a:r>
            <a:r>
              <a:rPr lang="en-US" sz="2400" dirty="0"/>
              <a:t> </a:t>
            </a:r>
            <a:endParaRPr lang="en-US" sz="3200" dirty="0"/>
          </a:p>
        </p:txBody>
      </p:sp>
      <p:sp>
        <p:nvSpPr>
          <p:cNvPr id="5" name="Rectangle 2"/>
          <p:cNvSpPr txBox="1">
            <a:spLocks noChangeArrowheads="1"/>
          </p:cNvSpPr>
          <p:nvPr/>
        </p:nvSpPr>
        <p:spPr bwMode="auto">
          <a:xfrm>
            <a:off x="1524000" y="228600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ahoma" pitchFamily="34" charset="0"/>
              </a:defRPr>
            </a:lvl2pPr>
            <a:lvl3pPr algn="ctr" rtl="0" eaLnBrk="0" fontAlgn="base" hangingPunct="0">
              <a:spcBef>
                <a:spcPct val="0"/>
              </a:spcBef>
              <a:spcAft>
                <a:spcPct val="0"/>
              </a:spcAft>
              <a:defRPr sz="3600" b="1">
                <a:solidFill>
                  <a:schemeClr val="tx2"/>
                </a:solidFill>
                <a:latin typeface="Tahoma" pitchFamily="34" charset="0"/>
              </a:defRPr>
            </a:lvl3pPr>
            <a:lvl4pPr algn="ctr" rtl="0" eaLnBrk="0" fontAlgn="base" hangingPunct="0">
              <a:spcBef>
                <a:spcPct val="0"/>
              </a:spcBef>
              <a:spcAft>
                <a:spcPct val="0"/>
              </a:spcAft>
              <a:defRPr sz="3600" b="1">
                <a:solidFill>
                  <a:schemeClr val="tx2"/>
                </a:solidFill>
                <a:latin typeface="Tahoma" pitchFamily="34" charset="0"/>
              </a:defRPr>
            </a:lvl4pPr>
            <a:lvl5pPr algn="ctr" rtl="0" eaLnBrk="0" fontAlgn="base" hangingPunct="0">
              <a:spcBef>
                <a:spcPct val="0"/>
              </a:spcBef>
              <a:spcAft>
                <a:spcPct val="0"/>
              </a:spcAft>
              <a:defRPr sz="3600" b="1">
                <a:solidFill>
                  <a:schemeClr val="tx2"/>
                </a:solidFill>
                <a:latin typeface="Tahoma" pitchFamily="34" charset="0"/>
              </a:defRPr>
            </a:lvl5pPr>
            <a:lvl6pPr marL="457200" algn="ctr" rtl="0" fontAlgn="base">
              <a:spcBef>
                <a:spcPct val="0"/>
              </a:spcBef>
              <a:spcAft>
                <a:spcPct val="0"/>
              </a:spcAft>
              <a:defRPr sz="3600" b="1">
                <a:solidFill>
                  <a:schemeClr val="tx2"/>
                </a:solidFill>
                <a:latin typeface="Tahoma" pitchFamily="34" charset="0"/>
              </a:defRPr>
            </a:lvl6pPr>
            <a:lvl7pPr marL="914400" algn="ctr" rtl="0" fontAlgn="base">
              <a:spcBef>
                <a:spcPct val="0"/>
              </a:spcBef>
              <a:spcAft>
                <a:spcPct val="0"/>
              </a:spcAft>
              <a:defRPr sz="3600" b="1">
                <a:solidFill>
                  <a:schemeClr val="tx2"/>
                </a:solidFill>
                <a:latin typeface="Tahoma" pitchFamily="34" charset="0"/>
              </a:defRPr>
            </a:lvl7pPr>
            <a:lvl8pPr marL="1371600" algn="ctr" rtl="0" fontAlgn="base">
              <a:spcBef>
                <a:spcPct val="0"/>
              </a:spcBef>
              <a:spcAft>
                <a:spcPct val="0"/>
              </a:spcAft>
              <a:defRPr sz="3600" b="1">
                <a:solidFill>
                  <a:schemeClr val="tx2"/>
                </a:solidFill>
                <a:latin typeface="Tahoma" pitchFamily="34" charset="0"/>
              </a:defRPr>
            </a:lvl8pPr>
            <a:lvl9pPr marL="1828800" algn="ctr" rtl="0" fontAlgn="base">
              <a:spcBef>
                <a:spcPct val="0"/>
              </a:spcBef>
              <a:spcAft>
                <a:spcPct val="0"/>
              </a:spcAft>
              <a:defRPr sz="3600" b="1">
                <a:solidFill>
                  <a:schemeClr val="tx2"/>
                </a:solidFill>
                <a:latin typeface="Tahoma" pitchFamily="34" charset="0"/>
              </a:defRPr>
            </a:lvl9pPr>
          </a:lstStyle>
          <a:p>
            <a:r>
              <a:rPr lang="en-US" sz="4000" dirty="0">
                <a:solidFill>
                  <a:srgbClr val="646B86"/>
                </a:solidFill>
              </a:rPr>
              <a:t>11: Clustering Basics</a:t>
            </a:r>
          </a:p>
        </p:txBody>
      </p:sp>
    </p:spTree>
    <p:extLst>
      <p:ext uri="{BB962C8B-B14F-4D97-AF65-F5344CB8AC3E}">
        <p14:creationId xmlns:p14="http://schemas.microsoft.com/office/powerpoint/2010/main" val="1717503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a:lnSpc>
                <a:spcPct val="150000"/>
              </a:lnSpc>
            </a:pPr>
            <a:r>
              <a:rPr lang="en-US" dirty="0"/>
              <a:t>Clustering Analysis: Basic Concepts</a:t>
            </a:r>
          </a:p>
          <a:p>
            <a:pPr>
              <a:lnSpc>
                <a:spcPct val="150000"/>
              </a:lnSpc>
            </a:pPr>
            <a:r>
              <a:rPr lang="en-US" dirty="0"/>
              <a:t>K-means</a:t>
            </a:r>
          </a:p>
          <a:p>
            <a:pPr>
              <a:lnSpc>
                <a:spcPct val="150000"/>
              </a:lnSpc>
            </a:pPr>
            <a:r>
              <a:rPr lang="en-US" altLang="zh-CN" dirty="0"/>
              <a:t>Hierarchical Methods</a:t>
            </a:r>
          </a:p>
          <a:p>
            <a:pPr>
              <a:lnSpc>
                <a:spcPct val="150000"/>
              </a:lnSpc>
            </a:pPr>
            <a:r>
              <a:rPr lang="zh-CN" altLang="en-US" dirty="0"/>
              <a:t>*</a:t>
            </a:r>
            <a:r>
              <a:rPr lang="en-US" altLang="zh-CN" dirty="0"/>
              <a:t>DBSCAN</a:t>
            </a:r>
          </a:p>
          <a:p>
            <a:pPr>
              <a:lnSpc>
                <a:spcPct val="150000"/>
              </a:lnSpc>
            </a:pPr>
            <a:r>
              <a:rPr lang="en-US" altLang="zh-CN" dirty="0"/>
              <a:t>Summary</a:t>
            </a:r>
          </a:p>
          <a:p>
            <a:endParaRPr lang="en-US" dirty="0"/>
          </a:p>
          <a:p>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10</a:t>
            </a:fld>
            <a:endParaRPr lang="en-US" dirty="0">
              <a:solidFill>
                <a:prstClr val="black"/>
              </a:solidFill>
            </a:endParaRPr>
          </a:p>
        </p:txBody>
      </p:sp>
      <p:sp>
        <p:nvSpPr>
          <p:cNvPr id="5" name="AutoShape 8"/>
          <p:cNvSpPr>
            <a:spLocks noChangeArrowheads="1"/>
          </p:cNvSpPr>
          <p:nvPr/>
        </p:nvSpPr>
        <p:spPr bwMode="auto">
          <a:xfrm rot="9803581">
            <a:off x="4417677" y="2175684"/>
            <a:ext cx="533400" cy="381000"/>
          </a:xfrm>
          <a:prstGeom prst="notchedRightArrow">
            <a:avLst>
              <a:gd name="adj1" fmla="val 50000"/>
              <a:gd name="adj2" fmla="val 35000"/>
            </a:avLst>
          </a:prstGeom>
          <a:solidFill>
            <a:srgbClr val="FF9900"/>
          </a:solidFill>
          <a:ln w="9525">
            <a:solidFill>
              <a:schemeClr val="tx1"/>
            </a:solidFill>
            <a:miter lim="800000"/>
            <a:headEnd/>
            <a:tailEnd/>
          </a:ln>
        </p:spPr>
        <p:txBody>
          <a:bodyPr rot="10800000" wrap="none" anchor="ctr"/>
          <a:lstStyle/>
          <a:p>
            <a:endParaRPr lang="en-US">
              <a:solidFill>
                <a:prstClr val="black"/>
              </a:solidFill>
            </a:endParaRPr>
          </a:p>
        </p:txBody>
      </p:sp>
    </p:spTree>
    <p:extLst>
      <p:ext uri="{BB962C8B-B14F-4D97-AF65-F5344CB8AC3E}">
        <p14:creationId xmlns:p14="http://schemas.microsoft.com/office/powerpoint/2010/main" val="327494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EBF7-F1C0-999E-B1CF-59D330D17CBD}"/>
              </a:ext>
            </a:extLst>
          </p:cNvPr>
          <p:cNvSpPr>
            <a:spLocks noGrp="1"/>
          </p:cNvSpPr>
          <p:nvPr>
            <p:ph type="title"/>
          </p:nvPr>
        </p:nvSpPr>
        <p:spPr/>
        <p:txBody>
          <a:bodyPr/>
          <a:lstStyle/>
          <a:p>
            <a:r>
              <a:rPr lang="en-US" dirty="0"/>
              <a:t>What does “partition” mean	</a:t>
            </a:r>
          </a:p>
        </p:txBody>
      </p:sp>
      <p:sp>
        <p:nvSpPr>
          <p:cNvPr id="4" name="Slide Number Placeholder 3">
            <a:extLst>
              <a:ext uri="{FF2B5EF4-FFF2-40B4-BE49-F238E27FC236}">
                <a16:creationId xmlns:a16="http://schemas.microsoft.com/office/drawing/2014/main" id="{E9107E0F-84F2-18C1-846C-644B50A5B171}"/>
              </a:ext>
            </a:extLst>
          </p:cNvPr>
          <p:cNvSpPr>
            <a:spLocks noGrp="1"/>
          </p:cNvSpPr>
          <p:nvPr>
            <p:ph type="sldNum" sz="quarter" idx="12"/>
          </p:nvPr>
        </p:nvSpPr>
        <p:spPr/>
        <p:txBody>
          <a:bodyPr/>
          <a:lstStyle/>
          <a:p>
            <a:fld id="{F9913601-2E22-4589-A394-4D3650FFD697}" type="slidenum">
              <a:rPr lang="en-US" smtClean="0">
                <a:solidFill>
                  <a:prstClr val="black"/>
                </a:solidFill>
              </a:rPr>
              <a:pPr/>
              <a:t>11</a:t>
            </a:fld>
            <a:endParaRPr lang="en-US" dirty="0">
              <a:solidFill>
                <a:prstClr val="black"/>
              </a:solidFill>
            </a:endParaRPr>
          </a:p>
        </p:txBody>
      </p:sp>
      <p:pic>
        <p:nvPicPr>
          <p:cNvPr id="12" name="Picture 11" descr="A comparison of a graph&#10;&#10;Description automatically generated">
            <a:extLst>
              <a:ext uri="{FF2B5EF4-FFF2-40B4-BE49-F238E27FC236}">
                <a16:creationId xmlns:a16="http://schemas.microsoft.com/office/drawing/2014/main" id="{F354A306-58A5-6E7C-0ED3-DFD68A654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434" y="1177351"/>
            <a:ext cx="11091212" cy="4295538"/>
          </a:xfrm>
          <a:prstGeom prst="rect">
            <a:avLst/>
          </a:prstGeom>
        </p:spPr>
      </p:pic>
      <p:sp>
        <p:nvSpPr>
          <p:cNvPr id="15" name="TextBox 14">
            <a:extLst>
              <a:ext uri="{FF2B5EF4-FFF2-40B4-BE49-F238E27FC236}">
                <a16:creationId xmlns:a16="http://schemas.microsoft.com/office/drawing/2014/main" id="{6F140FBD-EBF3-CB69-9BB5-B28795D3B546}"/>
              </a:ext>
            </a:extLst>
          </p:cNvPr>
          <p:cNvSpPr txBox="1"/>
          <p:nvPr/>
        </p:nvSpPr>
        <p:spPr>
          <a:xfrm>
            <a:off x="654050" y="5568950"/>
            <a:ext cx="890905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Partition: Divide the space into different portions</a:t>
            </a:r>
          </a:p>
          <a:p>
            <a:pPr marL="285750" indent="-285750">
              <a:buFont typeface="Arial" panose="020B0604020202020204" pitchFamily="34" charset="0"/>
              <a:buChar char="•"/>
            </a:pPr>
            <a:r>
              <a:rPr lang="en-US" sz="2000" dirty="0"/>
              <a:t>Automatic Detection of “local structures of data” </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097543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3C8D-A3A2-FCFD-E65E-CE7CF47DED11}"/>
              </a:ext>
            </a:extLst>
          </p:cNvPr>
          <p:cNvSpPr>
            <a:spLocks noGrp="1"/>
          </p:cNvSpPr>
          <p:nvPr>
            <p:ph type="title"/>
          </p:nvPr>
        </p:nvSpPr>
        <p:spPr/>
        <p:txBody>
          <a:bodyPr/>
          <a:lstStyle/>
          <a:p>
            <a:r>
              <a:rPr lang="en-US" dirty="0"/>
              <a:t>How to Partition?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521C31-FCCA-CA66-FE85-82362E4F11CE}"/>
                  </a:ext>
                </a:extLst>
              </p:cNvPr>
              <p:cNvSpPr>
                <a:spLocks noGrp="1"/>
              </p:cNvSpPr>
              <p:nvPr>
                <p:ph idx="1"/>
              </p:nvPr>
            </p:nvSpPr>
            <p:spPr/>
            <p:txBody>
              <a:bodyPr>
                <a:normAutofit/>
              </a:bodyPr>
              <a:lstStyle/>
              <a:p>
                <a:r>
                  <a:rPr lang="en-US" sz="2400" dirty="0"/>
                  <a:t>Given </a:t>
                </a:r>
                <a14:m>
                  <m:oMath xmlns:m="http://schemas.openxmlformats.org/officeDocument/2006/math">
                    <m:r>
                      <a:rPr lang="en-US" sz="2400" b="0" i="1" smtClean="0">
                        <a:latin typeface="Cambria Math" panose="02040503050406030204" pitchFamily="18" charset="0"/>
                      </a:rPr>
                      <m:t>𝑛</m:t>
                    </m:r>
                  </m:oMath>
                </a14:m>
                <a:r>
                  <a:rPr lang="en-US" sz="2400" dirty="0"/>
                  <a:t> data points, suppose that we have decided to partition the space into </a:t>
                </a:r>
                <a14:m>
                  <m:oMath xmlns:m="http://schemas.openxmlformats.org/officeDocument/2006/math">
                    <m:r>
                      <a:rPr lang="en-US" sz="2400" b="0" i="1" smtClean="0">
                        <a:latin typeface="Cambria Math" panose="02040503050406030204" pitchFamily="18" charset="0"/>
                      </a:rPr>
                      <m:t>𝑘</m:t>
                    </m:r>
                  </m:oMath>
                </a14:m>
                <a:r>
                  <a:rPr lang="en-US" sz="2400" dirty="0"/>
                  <a:t> parts. (These partitions are also called “</a:t>
                </a:r>
                <a:r>
                  <a:rPr lang="en-US" sz="2400" b="1" dirty="0"/>
                  <a:t>clusters”</a:t>
                </a:r>
                <a:r>
                  <a:rPr lang="en-US" sz="2400" dirty="0"/>
                  <a:t>)</a:t>
                </a:r>
              </a:p>
              <a:p>
                <a:pPr lvl="1"/>
                <a:r>
                  <a:rPr lang="en-US" sz="2000" dirty="0"/>
                  <a:t>As a starting point, we can simply </a:t>
                </a:r>
                <a:r>
                  <a:rPr lang="en-US" sz="2000" b="1" dirty="0"/>
                  <a:t>randomly</a:t>
                </a:r>
                <a:r>
                  <a:rPr lang="en-US" sz="2000" dirty="0"/>
                  <a:t> pick data points into the two classes. </a:t>
                </a:r>
              </a:p>
              <a:p>
                <a:pPr lvl="1"/>
                <a:r>
                  <a:rPr lang="en-US" sz="2000" dirty="0"/>
                  <a:t>But how do we determine if a partition is “</a:t>
                </a:r>
                <a:r>
                  <a:rPr lang="en-US" sz="2000" b="1" dirty="0"/>
                  <a:t>Good</a:t>
                </a:r>
                <a:r>
                  <a:rPr lang="en-US" sz="2000" dirty="0"/>
                  <a:t>”?  Again, we need some kind of measure of partition quality. </a:t>
                </a:r>
              </a:p>
              <a:p>
                <a:pPr lvl="1"/>
                <a:r>
                  <a:rPr lang="en-US" altLang="zh-CN" sz="2000" u="sng" dirty="0">
                    <a:ea typeface="SimSun" pitchFamily="2" charset="-122"/>
                  </a:rPr>
                  <a:t>Partitioning method:</a:t>
                </a:r>
                <a:r>
                  <a:rPr lang="en-US" altLang="zh-CN" sz="2000" dirty="0">
                    <a:ea typeface="SimSun" pitchFamily="2" charset="-122"/>
                  </a:rPr>
                  <a:t> Partitioning a dataset </a:t>
                </a:r>
                <a:r>
                  <a:rPr lang="en-US" altLang="zh-CN" sz="2000" b="1" i="1" dirty="0">
                    <a:ea typeface="SimSun" pitchFamily="2" charset="-122"/>
                  </a:rPr>
                  <a:t>D</a:t>
                </a:r>
                <a:r>
                  <a:rPr lang="en-US" altLang="zh-CN" sz="2000" dirty="0">
                    <a:ea typeface="SimSun" pitchFamily="2" charset="-122"/>
                  </a:rPr>
                  <a:t> of </a:t>
                </a:r>
                <a:r>
                  <a:rPr lang="en-US" altLang="zh-CN" sz="2000" b="1" i="1" dirty="0">
                    <a:ea typeface="SimSun" pitchFamily="2" charset="-122"/>
                  </a:rPr>
                  <a:t>n</a:t>
                </a:r>
                <a:r>
                  <a:rPr lang="en-US" altLang="zh-CN" sz="2000" dirty="0">
                    <a:ea typeface="SimSun" pitchFamily="2" charset="-122"/>
                  </a:rPr>
                  <a:t> objects into a set of </a:t>
                </a:r>
                <a:r>
                  <a:rPr lang="en-US" altLang="zh-CN" sz="2000" b="1" i="1" dirty="0">
                    <a:ea typeface="SimSun" pitchFamily="2" charset="-122"/>
                  </a:rPr>
                  <a:t>k</a:t>
                </a:r>
                <a:r>
                  <a:rPr lang="en-US" altLang="zh-CN" sz="2000" dirty="0">
                    <a:ea typeface="SimSun" pitchFamily="2" charset="-122"/>
                  </a:rPr>
                  <a:t> clusters, such that the sum of squared distances between </a:t>
                </a:r>
                <a:r>
                  <a:rPr lang="en-US" altLang="zh-CN" sz="2000" b="1" dirty="0">
                    <a:ea typeface="SimSun" pitchFamily="2" charset="-122"/>
                  </a:rPr>
                  <a:t>center of cluster </a:t>
                </a:r>
                <a:r>
                  <a:rPr lang="en-US" altLang="zh-CN" sz="2000" dirty="0">
                    <a:ea typeface="SimSun" pitchFamily="2" charset="-122"/>
                  </a:rPr>
                  <a:t>and </a:t>
                </a:r>
                <a:r>
                  <a:rPr lang="en-US" altLang="zh-CN" sz="2000" b="1" dirty="0">
                    <a:ea typeface="SimSun" pitchFamily="2" charset="-122"/>
                  </a:rPr>
                  <a:t>points in the cluster</a:t>
                </a:r>
                <a:r>
                  <a:rPr lang="en-US" altLang="zh-CN" sz="2000" dirty="0">
                    <a:ea typeface="SimSun" pitchFamily="2" charset="-122"/>
                  </a:rPr>
                  <a:t> is minimized (where </a:t>
                </a:r>
                <a:r>
                  <a:rPr lang="en-US" altLang="zh-CN" sz="2000" dirty="0" err="1">
                    <a:ea typeface="SimSun" pitchFamily="2" charset="-122"/>
                  </a:rPr>
                  <a:t>c</a:t>
                </a:r>
                <a:r>
                  <a:rPr lang="en-US" altLang="zh-CN" sz="2000" baseline="-25000" dirty="0" err="1">
                    <a:ea typeface="SimSun" pitchFamily="2" charset="-122"/>
                  </a:rPr>
                  <a:t>j</a:t>
                </a:r>
                <a:r>
                  <a:rPr lang="en-US" altLang="zh-CN" sz="2000" dirty="0">
                    <a:ea typeface="SimSun" pitchFamily="2" charset="-122"/>
                  </a:rPr>
                  <a:t> is the centroid of cluster </a:t>
                </a:r>
                <a:r>
                  <a:rPr lang="en-US" altLang="zh-CN" sz="2000" dirty="0" err="1">
                    <a:ea typeface="SimSun" pitchFamily="2" charset="-122"/>
                  </a:rPr>
                  <a:t>C</a:t>
                </a:r>
                <a:r>
                  <a:rPr lang="en-US" altLang="zh-CN" sz="2000" baseline="-25000" dirty="0" err="1">
                    <a:ea typeface="SimSun" pitchFamily="2" charset="-122"/>
                  </a:rPr>
                  <a:t>j</a:t>
                </a:r>
                <a:r>
                  <a:rPr lang="en-US" altLang="zh-CN" sz="2000" dirty="0">
                    <a:ea typeface="SimSun" pitchFamily="2" charset="-122"/>
                  </a:rPr>
                  <a:t>)</a:t>
                </a:r>
              </a:p>
            </p:txBody>
          </p:sp>
        </mc:Choice>
        <mc:Fallback xmlns="">
          <p:sp>
            <p:nvSpPr>
              <p:cNvPr id="3" name="Content Placeholder 2">
                <a:extLst>
                  <a:ext uri="{FF2B5EF4-FFF2-40B4-BE49-F238E27FC236}">
                    <a16:creationId xmlns:a16="http://schemas.microsoft.com/office/drawing/2014/main" id="{4C521C31-FCCA-CA66-FE85-82362E4F11CE}"/>
                  </a:ext>
                </a:extLst>
              </p:cNvPr>
              <p:cNvSpPr>
                <a:spLocks noGrp="1" noRot="1" noChangeAspect="1" noMove="1" noResize="1" noEditPoints="1" noAdjustHandles="1" noChangeArrowheads="1" noChangeShapeType="1" noTextEdit="1"/>
              </p:cNvSpPr>
              <p:nvPr>
                <p:ph idx="1"/>
              </p:nvPr>
            </p:nvSpPr>
            <p:spPr>
              <a:blipFill>
                <a:blip r:embed="rId2"/>
                <a:stretch>
                  <a:fillRect l="-578" t="-950" r="-23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8C63BA2-7001-1027-1F64-1545E6B8BF5A}"/>
              </a:ext>
            </a:extLst>
          </p:cNvPr>
          <p:cNvSpPr>
            <a:spLocks noGrp="1"/>
          </p:cNvSpPr>
          <p:nvPr>
            <p:ph type="sldNum" sz="quarter" idx="12"/>
          </p:nvPr>
        </p:nvSpPr>
        <p:spPr/>
        <p:txBody>
          <a:bodyPr/>
          <a:lstStyle/>
          <a:p>
            <a:fld id="{F9913601-2E22-4589-A394-4D3650FFD697}" type="slidenum">
              <a:rPr lang="en-US" smtClean="0">
                <a:solidFill>
                  <a:prstClr val="black"/>
                </a:solidFill>
              </a:rPr>
              <a:pPr/>
              <a:t>12</a:t>
            </a:fld>
            <a:endParaRPr lang="en-US" dirty="0">
              <a:solidFill>
                <a:prstClr val="black"/>
              </a:solidFill>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1BA2635-0EF4-39E7-23FE-5C613B4F4CD9}"/>
                  </a:ext>
                </a:extLst>
              </p:cNvPr>
              <p:cNvSpPr/>
              <p:nvPr/>
            </p:nvSpPr>
            <p:spPr>
              <a:xfrm>
                <a:off x="0" y="4777737"/>
                <a:ext cx="5334000" cy="8801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𝐽</m:t>
                      </m:r>
                      <m:r>
                        <a:rPr lang="en-US" sz="2000" i="1">
                          <a:latin typeface="Cambria Math"/>
                        </a:rPr>
                        <m:t>=</m:t>
                      </m:r>
                      <m:nary>
                        <m:naryPr>
                          <m:chr m:val="∑"/>
                          <m:limLoc m:val="subSup"/>
                          <m:ctrlPr>
                            <a:rPr lang="en-US" sz="2000" i="1">
                              <a:latin typeface="Cambria Math" panose="02040503050406030204" pitchFamily="18" charset="0"/>
                            </a:rPr>
                          </m:ctrlPr>
                        </m:naryPr>
                        <m:sub>
                          <m:r>
                            <m:rPr>
                              <m:brk m:alnAt="25"/>
                            </m:rPr>
                            <a:rPr lang="en-US" sz="2000" i="1">
                              <a:latin typeface="Cambria Math"/>
                            </a:rPr>
                            <m:t>𝑗</m:t>
                          </m:r>
                          <m:r>
                            <a:rPr lang="en-US" sz="2000" i="1">
                              <a:latin typeface="Cambria Math"/>
                            </a:rPr>
                            <m:t>=1</m:t>
                          </m:r>
                        </m:sub>
                        <m:sup>
                          <m:r>
                            <a:rPr lang="en-US" sz="2000" i="1">
                              <a:latin typeface="Cambria Math"/>
                            </a:rPr>
                            <m:t>𝑘</m:t>
                          </m:r>
                        </m:sup>
                        <m:e>
                          <m:nary>
                            <m:naryPr>
                              <m:chr m:val="∑"/>
                              <m:supHide m:val="on"/>
                              <m:ctrlPr>
                                <a:rPr lang="en-US" sz="2000" i="1">
                                  <a:latin typeface="Cambria Math" panose="02040503050406030204" pitchFamily="18" charset="0"/>
                                </a:rPr>
                              </m:ctrlPr>
                            </m:naryPr>
                            <m:sub>
                              <m:r>
                                <a:rPr lang="en-US" sz="2000" i="1">
                                  <a:latin typeface="Cambria Math"/>
                                </a:rPr>
                                <m:t>𝐶</m:t>
                              </m:r>
                              <m:d>
                                <m:dPr>
                                  <m:ctrlPr>
                                    <a:rPr lang="en-US" sz="2000" i="1">
                                      <a:latin typeface="Cambria Math" panose="02040503050406030204" pitchFamily="18" charset="0"/>
                                    </a:rPr>
                                  </m:ctrlPr>
                                </m:dPr>
                                <m:e>
                                  <m:r>
                                    <a:rPr lang="en-US" sz="2000" i="1">
                                      <a:latin typeface="Cambria Math"/>
                                    </a:rPr>
                                    <m:t>𝑖</m:t>
                                  </m:r>
                                </m:e>
                              </m:d>
                              <m:r>
                                <a:rPr lang="en-US" sz="2000" i="1">
                                  <a:latin typeface="Cambria Math"/>
                                </a:rPr>
                                <m:t>=</m:t>
                              </m:r>
                              <m:r>
                                <a:rPr lang="en-US" sz="2000" i="1">
                                  <a:latin typeface="Cambria Math"/>
                                </a:rPr>
                                <m:t>𝑗</m:t>
                              </m:r>
                            </m:sub>
                            <m:sup/>
                            <m:e>
                              <m:sSup>
                                <m:sSupPr>
                                  <m:ctrlPr>
                                    <a:rPr lang="en-US" sz="2000" i="1">
                                      <a:latin typeface="Cambria Math" panose="02040503050406030204" pitchFamily="18" charset="0"/>
                                    </a:rPr>
                                  </m:ctrlPr>
                                </m:sSupPr>
                                <m:e>
                                  <m:r>
                                    <a:rPr lang="en-US" sz="2000" i="1">
                                      <a:latin typeface="Cambria Math" panose="02040503050406030204" pitchFamily="18" charset="0"/>
                                    </a:rPr>
                                    <m:t>𝑑</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a:rPr>
                                        <m:t>𝑐</m:t>
                                      </m:r>
                                    </m:e>
                                    <m:sub>
                                      <m:r>
                                        <a:rPr lang="en-US" sz="2000" i="1">
                                          <a:latin typeface="Cambria Math"/>
                                        </a:rPr>
                                        <m:t>𝑗</m:t>
                                      </m:r>
                                    </m:sub>
                                  </m:sSub>
                                  <m:r>
                                    <a:rPr lang="en-US" sz="2000" i="1">
                                      <a:latin typeface="Cambria Math" panose="02040503050406030204" pitchFamily="18" charset="0"/>
                                    </a:rPr>
                                    <m:t>)</m:t>
                                  </m:r>
                                </m:e>
                                <m:sup>
                                  <m:r>
                                    <a:rPr lang="en-US" sz="2000" i="1">
                                      <a:latin typeface="Cambria Math" panose="02040503050406030204" pitchFamily="18" charset="0"/>
                                    </a:rPr>
                                    <m:t>2</m:t>
                                  </m:r>
                                </m:sup>
                              </m:sSup>
                            </m:e>
                          </m:nary>
                        </m:e>
                      </m:nary>
                    </m:oMath>
                  </m:oMathPara>
                </a14:m>
                <a:endParaRPr lang="en-US" sz="2000" dirty="0"/>
              </a:p>
            </p:txBody>
          </p:sp>
        </mc:Choice>
        <mc:Fallback xmlns="">
          <p:sp>
            <p:nvSpPr>
              <p:cNvPr id="5" name="Rectangle 4">
                <a:extLst>
                  <a:ext uri="{FF2B5EF4-FFF2-40B4-BE49-F238E27FC236}">
                    <a16:creationId xmlns:a16="http://schemas.microsoft.com/office/drawing/2014/main" id="{E1BA2635-0EF4-39E7-23FE-5C613B4F4CD9}"/>
                  </a:ext>
                </a:extLst>
              </p:cNvPr>
              <p:cNvSpPr>
                <a:spLocks noRot="1" noChangeAspect="1" noMove="1" noResize="1" noEditPoints="1" noAdjustHandles="1" noChangeArrowheads="1" noChangeShapeType="1" noTextEdit="1"/>
              </p:cNvSpPr>
              <p:nvPr/>
            </p:nvSpPr>
            <p:spPr>
              <a:xfrm>
                <a:off x="0" y="4777737"/>
                <a:ext cx="5334000" cy="880113"/>
              </a:xfrm>
              <a:prstGeom prst="rect">
                <a:avLst/>
              </a:prstGeom>
              <a:blipFill>
                <a:blip r:embed="rId3"/>
                <a:stretch>
                  <a:fillRect t="-120000" b="-162857"/>
                </a:stretch>
              </a:blipFill>
            </p:spPr>
            <p:txBody>
              <a:bodyPr/>
              <a:lstStyle/>
              <a:p>
                <a:r>
                  <a:rPr lang="en-US">
                    <a:noFill/>
                  </a:rPr>
                  <a:t> </a:t>
                </a:r>
              </a:p>
            </p:txBody>
          </p:sp>
        </mc:Fallback>
      </mc:AlternateContent>
      <p:pic>
        <p:nvPicPr>
          <p:cNvPr id="7" name="Picture 6" descr="A diagram of a clustering diagram&#10;&#10;Description automatically generated">
            <a:extLst>
              <a:ext uri="{FF2B5EF4-FFF2-40B4-BE49-F238E27FC236}">
                <a16:creationId xmlns:a16="http://schemas.microsoft.com/office/drawing/2014/main" id="{5855F9BF-79A5-0A7B-BAB6-587EB22B9089}"/>
              </a:ext>
            </a:extLst>
          </p:cNvPr>
          <p:cNvPicPr>
            <a:picLocks noChangeAspect="1"/>
          </p:cNvPicPr>
          <p:nvPr/>
        </p:nvPicPr>
        <p:blipFill rotWithShape="1">
          <a:blip r:embed="rId4"/>
          <a:srcRect t="10264"/>
          <a:stretch/>
        </p:blipFill>
        <p:spPr>
          <a:xfrm>
            <a:off x="5430044" y="4226719"/>
            <a:ext cx="5498764" cy="2478881"/>
          </a:xfrm>
          <a:prstGeom prst="rect">
            <a:avLst/>
          </a:prstGeom>
        </p:spPr>
      </p:pic>
    </p:spTree>
    <p:extLst>
      <p:ext uri="{BB962C8B-B14F-4D97-AF65-F5344CB8AC3E}">
        <p14:creationId xmlns:p14="http://schemas.microsoft.com/office/powerpoint/2010/main" val="165149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8C2E0-8C6F-08A4-2E83-A12041505830}"/>
              </a:ext>
            </a:extLst>
          </p:cNvPr>
          <p:cNvSpPr>
            <a:spLocks noGrp="1"/>
          </p:cNvSpPr>
          <p:nvPr>
            <p:ph type="title"/>
          </p:nvPr>
        </p:nvSpPr>
        <p:spPr/>
        <p:txBody>
          <a:bodyPr/>
          <a:lstStyle/>
          <a:p>
            <a:r>
              <a:rPr lang="en-US" dirty="0"/>
              <a:t>Let’s See What it Means </a:t>
            </a:r>
          </a:p>
        </p:txBody>
      </p:sp>
      <p:pic>
        <p:nvPicPr>
          <p:cNvPr id="6" name="Content Placeholder 5" descr="A group of images of different colored dots&#10;&#10;Description automatically generated">
            <a:extLst>
              <a:ext uri="{FF2B5EF4-FFF2-40B4-BE49-F238E27FC236}">
                <a16:creationId xmlns:a16="http://schemas.microsoft.com/office/drawing/2014/main" id="{0A108633-58B1-DBBB-1C36-3945D7CBD9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74952" y="1723801"/>
            <a:ext cx="5642995" cy="3807050"/>
          </a:xfrm>
        </p:spPr>
      </p:pic>
      <p:sp>
        <p:nvSpPr>
          <p:cNvPr id="4" name="Slide Number Placeholder 3">
            <a:extLst>
              <a:ext uri="{FF2B5EF4-FFF2-40B4-BE49-F238E27FC236}">
                <a16:creationId xmlns:a16="http://schemas.microsoft.com/office/drawing/2014/main" id="{F47C8B86-FD5A-299F-72D0-BA9AFF484953}"/>
              </a:ext>
            </a:extLst>
          </p:cNvPr>
          <p:cNvSpPr>
            <a:spLocks noGrp="1"/>
          </p:cNvSpPr>
          <p:nvPr>
            <p:ph type="sldNum" sz="quarter" idx="12"/>
          </p:nvPr>
        </p:nvSpPr>
        <p:spPr/>
        <p:txBody>
          <a:bodyPr/>
          <a:lstStyle/>
          <a:p>
            <a:fld id="{F9913601-2E22-4589-A394-4D3650FFD697}" type="slidenum">
              <a:rPr lang="en-US" smtClean="0">
                <a:solidFill>
                  <a:prstClr val="black"/>
                </a:solidFill>
              </a:rPr>
              <a:pPr/>
              <a:t>13</a:t>
            </a:fld>
            <a:endParaRPr lang="en-US" dirty="0">
              <a:solidFill>
                <a:prstClr val="black"/>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AAC21FF-A436-A9B5-4373-011255169862}"/>
                  </a:ext>
                </a:extLst>
              </p:cNvPr>
              <p:cNvSpPr/>
              <p:nvPr/>
            </p:nvSpPr>
            <p:spPr>
              <a:xfrm>
                <a:off x="0" y="1566543"/>
                <a:ext cx="5334000" cy="8801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𝐽</m:t>
                      </m:r>
                      <m:r>
                        <a:rPr lang="en-US" sz="2000" i="1">
                          <a:latin typeface="Cambria Math"/>
                        </a:rPr>
                        <m:t>=</m:t>
                      </m:r>
                      <m:nary>
                        <m:naryPr>
                          <m:chr m:val="∑"/>
                          <m:limLoc m:val="subSup"/>
                          <m:ctrlPr>
                            <a:rPr lang="en-US" sz="2000" i="1">
                              <a:latin typeface="Cambria Math" panose="02040503050406030204" pitchFamily="18" charset="0"/>
                            </a:rPr>
                          </m:ctrlPr>
                        </m:naryPr>
                        <m:sub>
                          <m:r>
                            <m:rPr>
                              <m:brk m:alnAt="25"/>
                            </m:rPr>
                            <a:rPr lang="en-US" sz="2000" i="1">
                              <a:latin typeface="Cambria Math"/>
                            </a:rPr>
                            <m:t>𝑗</m:t>
                          </m:r>
                          <m:r>
                            <a:rPr lang="en-US" sz="2000" i="1">
                              <a:latin typeface="Cambria Math"/>
                            </a:rPr>
                            <m:t>=1</m:t>
                          </m:r>
                        </m:sub>
                        <m:sup>
                          <m:r>
                            <a:rPr lang="en-US" sz="2000" i="1">
                              <a:latin typeface="Cambria Math"/>
                            </a:rPr>
                            <m:t>𝑘</m:t>
                          </m:r>
                        </m:sup>
                        <m:e>
                          <m:nary>
                            <m:naryPr>
                              <m:chr m:val="∑"/>
                              <m:supHide m:val="on"/>
                              <m:ctrlPr>
                                <a:rPr lang="en-US" sz="2000" i="1">
                                  <a:latin typeface="Cambria Math" panose="02040503050406030204" pitchFamily="18" charset="0"/>
                                </a:rPr>
                              </m:ctrlPr>
                            </m:naryPr>
                            <m:sub>
                              <m:r>
                                <a:rPr lang="en-US" sz="2000" i="1">
                                  <a:latin typeface="Cambria Math"/>
                                </a:rPr>
                                <m:t>𝐶</m:t>
                              </m:r>
                              <m:d>
                                <m:dPr>
                                  <m:ctrlPr>
                                    <a:rPr lang="en-US" sz="2000" i="1">
                                      <a:latin typeface="Cambria Math" panose="02040503050406030204" pitchFamily="18" charset="0"/>
                                    </a:rPr>
                                  </m:ctrlPr>
                                </m:dPr>
                                <m:e>
                                  <m:r>
                                    <a:rPr lang="en-US" sz="2000" i="1">
                                      <a:latin typeface="Cambria Math"/>
                                    </a:rPr>
                                    <m:t>𝑖</m:t>
                                  </m:r>
                                </m:e>
                              </m:d>
                              <m:r>
                                <a:rPr lang="en-US" sz="2000" i="1">
                                  <a:latin typeface="Cambria Math"/>
                                </a:rPr>
                                <m:t>=</m:t>
                              </m:r>
                              <m:r>
                                <a:rPr lang="en-US" sz="2000" i="1">
                                  <a:latin typeface="Cambria Math"/>
                                </a:rPr>
                                <m:t>𝑗</m:t>
                              </m:r>
                            </m:sub>
                            <m:sup/>
                            <m:e>
                              <m:sSup>
                                <m:sSupPr>
                                  <m:ctrlPr>
                                    <a:rPr lang="en-US" sz="2000" i="1">
                                      <a:latin typeface="Cambria Math" panose="02040503050406030204" pitchFamily="18" charset="0"/>
                                    </a:rPr>
                                  </m:ctrlPr>
                                </m:sSupPr>
                                <m:e>
                                  <m:r>
                                    <a:rPr lang="en-US" sz="2000" i="1">
                                      <a:latin typeface="Cambria Math" panose="02040503050406030204" pitchFamily="18" charset="0"/>
                                    </a:rPr>
                                    <m:t>𝑑</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a:rPr>
                                        <m:t>𝑐</m:t>
                                      </m:r>
                                    </m:e>
                                    <m:sub>
                                      <m:r>
                                        <a:rPr lang="en-US" sz="2000" i="1">
                                          <a:latin typeface="Cambria Math"/>
                                        </a:rPr>
                                        <m:t>𝑗</m:t>
                                      </m:r>
                                    </m:sub>
                                  </m:sSub>
                                  <m:r>
                                    <a:rPr lang="en-US" sz="2000" i="1">
                                      <a:latin typeface="Cambria Math" panose="02040503050406030204" pitchFamily="18" charset="0"/>
                                    </a:rPr>
                                    <m:t>)</m:t>
                                  </m:r>
                                </m:e>
                                <m:sup>
                                  <m:r>
                                    <a:rPr lang="en-US" sz="2000" i="1">
                                      <a:latin typeface="Cambria Math" panose="02040503050406030204" pitchFamily="18" charset="0"/>
                                    </a:rPr>
                                    <m:t>2</m:t>
                                  </m:r>
                                </m:sup>
                              </m:sSup>
                            </m:e>
                          </m:nary>
                        </m:e>
                      </m:nary>
                    </m:oMath>
                  </m:oMathPara>
                </a14:m>
                <a:endParaRPr lang="en-US" sz="2000" dirty="0"/>
              </a:p>
            </p:txBody>
          </p:sp>
        </mc:Choice>
        <mc:Fallback xmlns="">
          <p:sp>
            <p:nvSpPr>
              <p:cNvPr id="7" name="Rectangle 6">
                <a:extLst>
                  <a:ext uri="{FF2B5EF4-FFF2-40B4-BE49-F238E27FC236}">
                    <a16:creationId xmlns:a16="http://schemas.microsoft.com/office/drawing/2014/main" id="{7AAC21FF-A436-A9B5-4373-011255169862}"/>
                  </a:ext>
                </a:extLst>
              </p:cNvPr>
              <p:cNvSpPr>
                <a:spLocks noRot="1" noChangeAspect="1" noMove="1" noResize="1" noEditPoints="1" noAdjustHandles="1" noChangeArrowheads="1" noChangeShapeType="1" noTextEdit="1"/>
              </p:cNvSpPr>
              <p:nvPr/>
            </p:nvSpPr>
            <p:spPr>
              <a:xfrm>
                <a:off x="0" y="1566543"/>
                <a:ext cx="5334000" cy="880113"/>
              </a:xfrm>
              <a:prstGeom prst="rect">
                <a:avLst/>
              </a:prstGeom>
              <a:blipFill>
                <a:blip r:embed="rId3"/>
                <a:stretch>
                  <a:fillRect/>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E99136E1-2C6C-8E5D-BE8A-719CBF2BE5E8}"/>
              </a:ext>
            </a:extLst>
          </p:cNvPr>
          <p:cNvSpPr/>
          <p:nvPr/>
        </p:nvSpPr>
        <p:spPr>
          <a:xfrm>
            <a:off x="7966249" y="4353562"/>
            <a:ext cx="330200" cy="3873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80BB107-C9F9-31E2-9C3F-84F66045FD29}"/>
              </a:ext>
            </a:extLst>
          </p:cNvPr>
          <p:cNvSpPr/>
          <p:nvPr/>
        </p:nvSpPr>
        <p:spPr>
          <a:xfrm>
            <a:off x="8437401" y="4078606"/>
            <a:ext cx="361950" cy="3873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898278C-80DE-C90E-8ACD-2628DEC59A96}"/>
                  </a:ext>
                </a:extLst>
              </p:cNvPr>
              <p:cNvSpPr txBox="1"/>
              <p:nvPr/>
            </p:nvSpPr>
            <p:spPr>
              <a:xfrm>
                <a:off x="301625" y="2857764"/>
                <a:ext cx="5207000" cy="2607637"/>
              </a:xfrm>
              <a:prstGeom prst="rect">
                <a:avLst/>
              </a:prstGeom>
              <a:noFill/>
            </p:spPr>
            <p:txBody>
              <a:bodyPr wrap="square" rtlCol="0">
                <a:spAutoFit/>
              </a:bodyPr>
              <a:lstStyle/>
              <a:p>
                <a:r>
                  <a:rPr lang="en-US" dirty="0"/>
                  <a:t>What does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m:t>
                        </m:r>
                      </m:sub>
                    </m:sSub>
                  </m:oMath>
                </a14:m>
                <a:r>
                  <a:rPr lang="en-US" dirty="0"/>
                  <a:t>” stand for?  The </a:t>
                </a:r>
                <a:r>
                  <a:rPr lang="en-US" b="1" dirty="0">
                    <a:solidFill>
                      <a:srgbClr val="00B0F0"/>
                    </a:solidFill>
                  </a:rPr>
                  <a:t>center</a:t>
                </a:r>
                <a:r>
                  <a:rPr lang="en-US" dirty="0"/>
                  <a:t> of the clusters </a:t>
                </a:r>
              </a:p>
              <a:p>
                <a:endParaRPr lang="en-US" dirty="0"/>
              </a:p>
              <a:p>
                <a:pPr marL="285750" indent="-285750">
                  <a:buFont typeface="Arial" panose="020B0604020202020204" pitchFamily="34" charset="0"/>
                  <a:buChar char="•"/>
                </a:pPr>
                <a:r>
                  <a:rPr lang="en-US" dirty="0"/>
                  <a:t>For the objective J, it represents the sum of squared distance from all data points to the centers.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do you compare the value J</a:t>
                </a:r>
                <a:r>
                  <a:rPr lang="zh-CN" altLang="en-US" dirty="0"/>
                  <a:t> </a:t>
                </a:r>
                <a:r>
                  <a:rPr lang="en-US" altLang="zh-CN" dirty="0"/>
                  <a:t>for</a:t>
                </a:r>
                <a:r>
                  <a:rPr lang="en-US" dirty="0"/>
                  <a:t>: (</a:t>
                </a:r>
                <a:r>
                  <a:rPr lang="en-US" altLang="zh-CN" dirty="0"/>
                  <a:t>d</a:t>
                </a:r>
                <a:r>
                  <a:rPr lang="en-US" dirty="0"/>
                  <a:t>)</a:t>
                </a:r>
                <a:r>
                  <a:rPr lang="en-US" altLang="zh-CN" dirty="0"/>
                  <a:t>,</a:t>
                </a:r>
                <a:r>
                  <a:rPr lang="zh-CN" altLang="en-US" dirty="0"/>
                  <a:t> </a:t>
                </a:r>
                <a:r>
                  <a:rPr lang="en-US" dirty="0"/>
                  <a:t>(</a:t>
                </a:r>
                <a:r>
                  <a:rPr lang="en-US" altLang="zh-CN" dirty="0"/>
                  <a:t>e</a:t>
                </a:r>
                <a:r>
                  <a:rPr lang="en-US" dirty="0"/>
                  <a:t>)</a:t>
                </a:r>
                <a:r>
                  <a:rPr lang="en-US" altLang="zh-CN" dirty="0"/>
                  <a:t>,</a:t>
                </a:r>
                <a:r>
                  <a:rPr lang="zh-CN" altLang="en-US" dirty="0"/>
                  <a:t> </a:t>
                </a:r>
                <a:r>
                  <a:rPr lang="en-US" altLang="zh-CN" dirty="0"/>
                  <a:t>(f)?</a:t>
                </a:r>
                <a:endParaRPr lang="en-US" dirty="0"/>
              </a:p>
              <a:p>
                <a:pPr marL="742950" lvl="1" indent="-285750">
                  <a:buFont typeface="Arial" panose="020B0604020202020204" pitchFamily="34" charset="0"/>
                  <a:buChar char="•"/>
                </a:pPr>
                <a:r>
                  <a:rPr lang="en-US" dirty="0"/>
                  <a:t>Which one has the largest J, which one has the smallest J?  </a:t>
                </a:r>
              </a:p>
            </p:txBody>
          </p:sp>
        </mc:Choice>
        <mc:Fallback xmlns="">
          <p:sp>
            <p:nvSpPr>
              <p:cNvPr id="13" name="TextBox 12">
                <a:extLst>
                  <a:ext uri="{FF2B5EF4-FFF2-40B4-BE49-F238E27FC236}">
                    <a16:creationId xmlns:a16="http://schemas.microsoft.com/office/drawing/2014/main" id="{4898278C-80DE-C90E-8ACD-2628DEC59A96}"/>
                  </a:ext>
                </a:extLst>
              </p:cNvPr>
              <p:cNvSpPr txBox="1">
                <a:spLocks noRot="1" noChangeAspect="1" noMove="1" noResize="1" noEditPoints="1" noAdjustHandles="1" noChangeArrowheads="1" noChangeShapeType="1" noTextEdit="1"/>
              </p:cNvSpPr>
              <p:nvPr/>
            </p:nvSpPr>
            <p:spPr>
              <a:xfrm>
                <a:off x="301625" y="2857764"/>
                <a:ext cx="5207000" cy="2607637"/>
              </a:xfrm>
              <a:prstGeom prst="rect">
                <a:avLst/>
              </a:prstGeom>
              <a:blipFill>
                <a:blip r:embed="rId4"/>
                <a:stretch>
                  <a:fillRect l="-973" t="-1456" b="-2427"/>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825B652C-1FC2-A551-4DF9-0650EEC5E494}"/>
              </a:ext>
            </a:extLst>
          </p:cNvPr>
          <p:cNvSpPr/>
          <p:nvPr/>
        </p:nvSpPr>
        <p:spPr>
          <a:xfrm flipH="1">
            <a:off x="6507498" y="4078606"/>
            <a:ext cx="325102" cy="3873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93C8DC2-94B9-67BA-46D9-D6E420F30873}"/>
              </a:ext>
            </a:extLst>
          </p:cNvPr>
          <p:cNvSpPr/>
          <p:nvPr/>
        </p:nvSpPr>
        <p:spPr>
          <a:xfrm flipH="1">
            <a:off x="6024898" y="4383406"/>
            <a:ext cx="325102" cy="3873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5D1013D-DDA5-88E5-D55A-68F8B69E891F}"/>
              </a:ext>
            </a:extLst>
          </p:cNvPr>
          <p:cNvSpPr/>
          <p:nvPr/>
        </p:nvSpPr>
        <p:spPr>
          <a:xfrm>
            <a:off x="10344150" y="3996056"/>
            <a:ext cx="361950" cy="3873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D17D49E-7486-C606-C37F-48F38FDB8DE7}"/>
              </a:ext>
            </a:extLst>
          </p:cNvPr>
          <p:cNvSpPr/>
          <p:nvPr/>
        </p:nvSpPr>
        <p:spPr>
          <a:xfrm>
            <a:off x="9798050" y="4547237"/>
            <a:ext cx="361950" cy="3873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025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p:bldP spid="14" grpId="0" animBg="1"/>
      <p:bldP spid="15" grpId="0" animBg="1"/>
      <p:bldP spid="16"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8C2E0-8C6F-08A4-2E83-A12041505830}"/>
              </a:ext>
            </a:extLst>
          </p:cNvPr>
          <p:cNvSpPr>
            <a:spLocks noGrp="1"/>
          </p:cNvSpPr>
          <p:nvPr>
            <p:ph type="title"/>
          </p:nvPr>
        </p:nvSpPr>
        <p:spPr/>
        <p:txBody>
          <a:bodyPr/>
          <a:lstStyle/>
          <a:p>
            <a:r>
              <a:rPr lang="en-US" dirty="0"/>
              <a:t>Let’s See What it Means </a:t>
            </a:r>
          </a:p>
        </p:txBody>
      </p:sp>
      <p:pic>
        <p:nvPicPr>
          <p:cNvPr id="6" name="Content Placeholder 5" descr="A group of images of different colored dots&#10;&#10;Description automatically generated">
            <a:extLst>
              <a:ext uri="{FF2B5EF4-FFF2-40B4-BE49-F238E27FC236}">
                <a16:creationId xmlns:a16="http://schemas.microsoft.com/office/drawing/2014/main" id="{0A108633-58B1-DBBB-1C36-3945D7CBD9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74952" y="1723801"/>
            <a:ext cx="5642995" cy="3807050"/>
          </a:xfrm>
        </p:spPr>
      </p:pic>
      <p:sp>
        <p:nvSpPr>
          <p:cNvPr id="4" name="Slide Number Placeholder 3">
            <a:extLst>
              <a:ext uri="{FF2B5EF4-FFF2-40B4-BE49-F238E27FC236}">
                <a16:creationId xmlns:a16="http://schemas.microsoft.com/office/drawing/2014/main" id="{F47C8B86-FD5A-299F-72D0-BA9AFF484953}"/>
              </a:ext>
            </a:extLst>
          </p:cNvPr>
          <p:cNvSpPr>
            <a:spLocks noGrp="1"/>
          </p:cNvSpPr>
          <p:nvPr>
            <p:ph type="sldNum" sz="quarter" idx="12"/>
          </p:nvPr>
        </p:nvSpPr>
        <p:spPr/>
        <p:txBody>
          <a:bodyPr/>
          <a:lstStyle/>
          <a:p>
            <a:fld id="{F9913601-2E22-4589-A394-4D3650FFD697}" type="slidenum">
              <a:rPr lang="en-US" smtClean="0">
                <a:solidFill>
                  <a:prstClr val="black"/>
                </a:solidFill>
              </a:rPr>
              <a:pPr/>
              <a:t>14</a:t>
            </a:fld>
            <a:endParaRPr lang="en-US" dirty="0">
              <a:solidFill>
                <a:prstClr val="black"/>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AAC21FF-A436-A9B5-4373-011255169862}"/>
                  </a:ext>
                </a:extLst>
              </p:cNvPr>
              <p:cNvSpPr/>
              <p:nvPr/>
            </p:nvSpPr>
            <p:spPr>
              <a:xfrm>
                <a:off x="0" y="1566543"/>
                <a:ext cx="5334000" cy="8801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𝐽</m:t>
                      </m:r>
                      <m:r>
                        <a:rPr lang="en-US" sz="2000" i="1">
                          <a:latin typeface="Cambria Math"/>
                        </a:rPr>
                        <m:t>=</m:t>
                      </m:r>
                      <m:nary>
                        <m:naryPr>
                          <m:chr m:val="∑"/>
                          <m:limLoc m:val="subSup"/>
                          <m:ctrlPr>
                            <a:rPr lang="en-US" sz="2000" i="1">
                              <a:latin typeface="Cambria Math" panose="02040503050406030204" pitchFamily="18" charset="0"/>
                            </a:rPr>
                          </m:ctrlPr>
                        </m:naryPr>
                        <m:sub>
                          <m:r>
                            <m:rPr>
                              <m:brk m:alnAt="25"/>
                            </m:rPr>
                            <a:rPr lang="en-US" sz="2000" i="1">
                              <a:latin typeface="Cambria Math"/>
                            </a:rPr>
                            <m:t>𝑗</m:t>
                          </m:r>
                          <m:r>
                            <a:rPr lang="en-US" sz="2000" i="1">
                              <a:latin typeface="Cambria Math"/>
                            </a:rPr>
                            <m:t>=1</m:t>
                          </m:r>
                        </m:sub>
                        <m:sup>
                          <m:r>
                            <a:rPr lang="en-US" sz="2000" i="1">
                              <a:latin typeface="Cambria Math"/>
                            </a:rPr>
                            <m:t>𝑘</m:t>
                          </m:r>
                        </m:sup>
                        <m:e>
                          <m:nary>
                            <m:naryPr>
                              <m:chr m:val="∑"/>
                              <m:supHide m:val="on"/>
                              <m:ctrlPr>
                                <a:rPr lang="en-US" sz="2000" i="1">
                                  <a:latin typeface="Cambria Math" panose="02040503050406030204" pitchFamily="18" charset="0"/>
                                </a:rPr>
                              </m:ctrlPr>
                            </m:naryPr>
                            <m:sub>
                              <m:r>
                                <a:rPr lang="en-US" sz="2000" i="1">
                                  <a:latin typeface="Cambria Math"/>
                                </a:rPr>
                                <m:t>𝐶</m:t>
                              </m:r>
                              <m:d>
                                <m:dPr>
                                  <m:ctrlPr>
                                    <a:rPr lang="en-US" sz="2000" i="1">
                                      <a:latin typeface="Cambria Math" panose="02040503050406030204" pitchFamily="18" charset="0"/>
                                    </a:rPr>
                                  </m:ctrlPr>
                                </m:dPr>
                                <m:e>
                                  <m:r>
                                    <a:rPr lang="en-US" sz="2000" i="1">
                                      <a:latin typeface="Cambria Math"/>
                                    </a:rPr>
                                    <m:t>𝑖</m:t>
                                  </m:r>
                                </m:e>
                              </m:d>
                              <m:r>
                                <a:rPr lang="en-US" sz="2000" i="1">
                                  <a:latin typeface="Cambria Math"/>
                                </a:rPr>
                                <m:t>=</m:t>
                              </m:r>
                              <m:r>
                                <a:rPr lang="en-US" sz="2000" i="1">
                                  <a:latin typeface="Cambria Math"/>
                                </a:rPr>
                                <m:t>𝑗</m:t>
                              </m:r>
                            </m:sub>
                            <m:sup/>
                            <m:e>
                              <m:sSup>
                                <m:sSupPr>
                                  <m:ctrlPr>
                                    <a:rPr lang="en-US" sz="2000" i="1">
                                      <a:latin typeface="Cambria Math" panose="02040503050406030204" pitchFamily="18" charset="0"/>
                                    </a:rPr>
                                  </m:ctrlPr>
                                </m:sSupPr>
                                <m:e>
                                  <m:r>
                                    <a:rPr lang="en-US" sz="2000" i="1">
                                      <a:latin typeface="Cambria Math" panose="02040503050406030204" pitchFamily="18" charset="0"/>
                                    </a:rPr>
                                    <m:t>𝑑</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a:rPr>
                                        <m:t>𝑐</m:t>
                                      </m:r>
                                    </m:e>
                                    <m:sub>
                                      <m:r>
                                        <a:rPr lang="en-US" sz="2000" i="1">
                                          <a:latin typeface="Cambria Math"/>
                                        </a:rPr>
                                        <m:t>𝑗</m:t>
                                      </m:r>
                                    </m:sub>
                                  </m:sSub>
                                  <m:r>
                                    <a:rPr lang="en-US" sz="2000" i="1">
                                      <a:latin typeface="Cambria Math" panose="02040503050406030204" pitchFamily="18" charset="0"/>
                                    </a:rPr>
                                    <m:t>)</m:t>
                                  </m:r>
                                </m:e>
                                <m:sup>
                                  <m:r>
                                    <a:rPr lang="en-US" sz="2000" i="1">
                                      <a:latin typeface="Cambria Math" panose="02040503050406030204" pitchFamily="18" charset="0"/>
                                    </a:rPr>
                                    <m:t>2</m:t>
                                  </m:r>
                                </m:sup>
                              </m:sSup>
                            </m:e>
                          </m:nary>
                        </m:e>
                      </m:nary>
                    </m:oMath>
                  </m:oMathPara>
                </a14:m>
                <a:endParaRPr lang="en-US" sz="2000" dirty="0"/>
              </a:p>
            </p:txBody>
          </p:sp>
        </mc:Choice>
        <mc:Fallback xmlns="">
          <p:sp>
            <p:nvSpPr>
              <p:cNvPr id="7" name="Rectangle 6">
                <a:extLst>
                  <a:ext uri="{FF2B5EF4-FFF2-40B4-BE49-F238E27FC236}">
                    <a16:creationId xmlns:a16="http://schemas.microsoft.com/office/drawing/2014/main" id="{7AAC21FF-A436-A9B5-4373-011255169862}"/>
                  </a:ext>
                </a:extLst>
              </p:cNvPr>
              <p:cNvSpPr>
                <a:spLocks noRot="1" noChangeAspect="1" noMove="1" noResize="1" noEditPoints="1" noAdjustHandles="1" noChangeArrowheads="1" noChangeShapeType="1" noTextEdit="1"/>
              </p:cNvSpPr>
              <p:nvPr/>
            </p:nvSpPr>
            <p:spPr>
              <a:xfrm>
                <a:off x="0" y="1566543"/>
                <a:ext cx="5334000" cy="880113"/>
              </a:xfrm>
              <a:prstGeom prst="rect">
                <a:avLst/>
              </a:prstGeom>
              <a:blipFill>
                <a:blip r:embed="rId3"/>
                <a:stretch>
                  <a:fillRect/>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E99136E1-2C6C-8E5D-BE8A-719CBF2BE5E8}"/>
              </a:ext>
            </a:extLst>
          </p:cNvPr>
          <p:cNvSpPr/>
          <p:nvPr/>
        </p:nvSpPr>
        <p:spPr>
          <a:xfrm>
            <a:off x="7966249" y="4353562"/>
            <a:ext cx="330200" cy="3873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80BB107-C9F9-31E2-9C3F-84F66045FD29}"/>
              </a:ext>
            </a:extLst>
          </p:cNvPr>
          <p:cNvSpPr/>
          <p:nvPr/>
        </p:nvSpPr>
        <p:spPr>
          <a:xfrm>
            <a:off x="8437401" y="4078606"/>
            <a:ext cx="361950" cy="3873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898278C-80DE-C90E-8ACD-2628DEC59A96}"/>
                  </a:ext>
                </a:extLst>
              </p:cNvPr>
              <p:cNvSpPr txBox="1"/>
              <p:nvPr/>
            </p:nvSpPr>
            <p:spPr>
              <a:xfrm>
                <a:off x="301625" y="2857764"/>
                <a:ext cx="5207000" cy="1776640"/>
              </a:xfrm>
              <a:prstGeom prst="rect">
                <a:avLst/>
              </a:prstGeom>
              <a:noFill/>
            </p:spPr>
            <p:txBody>
              <a:bodyPr wrap="square" rtlCol="0">
                <a:spAutoFit/>
              </a:bodyPr>
              <a:lstStyle/>
              <a:p>
                <a:r>
                  <a:rPr lang="en-US" dirty="0"/>
                  <a:t>We want to find </a:t>
                </a:r>
                <a:r>
                  <a:rPr lang="en-US" altLang="zh-CN" dirty="0"/>
                  <a:t>center</a:t>
                </a:r>
                <a:r>
                  <a:rPr lang="en-US" dirty="0"/>
                  <a:t>s where data points are </a:t>
                </a:r>
                <a:r>
                  <a:rPr lang="en-US" b="1" dirty="0"/>
                  <a:t>concentrated </a:t>
                </a:r>
                <a:r>
                  <a:rPr lang="en-US" dirty="0"/>
                  <a:t>around it. </a:t>
                </a:r>
              </a:p>
              <a:p>
                <a:endParaRPr lang="en-US" dirty="0"/>
              </a:p>
              <a:p>
                <a:r>
                  <a:rPr lang="en-US" dirty="0"/>
                  <a:t>If we know the clusters</a:t>
                </a:r>
                <a:r>
                  <a:rPr lang="zh-CN" altLang="en-US" dirty="0"/>
                  <a:t> </a:t>
                </a:r>
                <a:r>
                  <a:rPr lang="en-US" altLang="zh-CN" dirty="0"/>
                  <a:t>(colors)</a:t>
                </a:r>
                <a:r>
                  <a:rPr lang="en-US" dirty="0"/>
                  <a:t> beforehand, then the cluster centers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𝑗</m:t>
                        </m:r>
                      </m:sub>
                    </m:sSub>
                  </m:oMath>
                </a14:m>
                <a:r>
                  <a:rPr lang="en-US" dirty="0"/>
                  <a:t>) are simply the mean/average of all the points in the cluster.  </a:t>
                </a:r>
              </a:p>
            </p:txBody>
          </p:sp>
        </mc:Choice>
        <mc:Fallback xmlns="">
          <p:sp>
            <p:nvSpPr>
              <p:cNvPr id="13" name="TextBox 12">
                <a:extLst>
                  <a:ext uri="{FF2B5EF4-FFF2-40B4-BE49-F238E27FC236}">
                    <a16:creationId xmlns:a16="http://schemas.microsoft.com/office/drawing/2014/main" id="{4898278C-80DE-C90E-8ACD-2628DEC59A96}"/>
                  </a:ext>
                </a:extLst>
              </p:cNvPr>
              <p:cNvSpPr txBox="1">
                <a:spLocks noRot="1" noChangeAspect="1" noMove="1" noResize="1" noEditPoints="1" noAdjustHandles="1" noChangeArrowheads="1" noChangeShapeType="1" noTextEdit="1"/>
              </p:cNvSpPr>
              <p:nvPr/>
            </p:nvSpPr>
            <p:spPr>
              <a:xfrm>
                <a:off x="301625" y="2857764"/>
                <a:ext cx="5207000" cy="1776640"/>
              </a:xfrm>
              <a:prstGeom prst="rect">
                <a:avLst/>
              </a:prstGeom>
              <a:blipFill>
                <a:blip r:embed="rId4"/>
                <a:stretch>
                  <a:fillRect l="-973" t="-2143" r="-1460" b="-5000"/>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825B652C-1FC2-A551-4DF9-0650EEC5E494}"/>
              </a:ext>
            </a:extLst>
          </p:cNvPr>
          <p:cNvSpPr/>
          <p:nvPr/>
        </p:nvSpPr>
        <p:spPr>
          <a:xfrm flipH="1">
            <a:off x="6507498" y="4078606"/>
            <a:ext cx="325102" cy="3873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93C8DC2-94B9-67BA-46D9-D6E420F30873}"/>
              </a:ext>
            </a:extLst>
          </p:cNvPr>
          <p:cNvSpPr/>
          <p:nvPr/>
        </p:nvSpPr>
        <p:spPr>
          <a:xfrm flipH="1">
            <a:off x="6024898" y="4383406"/>
            <a:ext cx="325102" cy="3873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5D1013D-DDA5-88E5-D55A-68F8B69E891F}"/>
              </a:ext>
            </a:extLst>
          </p:cNvPr>
          <p:cNvSpPr/>
          <p:nvPr/>
        </p:nvSpPr>
        <p:spPr>
          <a:xfrm>
            <a:off x="10344150" y="3996056"/>
            <a:ext cx="361950" cy="3873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D17D49E-7486-C606-C37F-48F38FDB8DE7}"/>
              </a:ext>
            </a:extLst>
          </p:cNvPr>
          <p:cNvSpPr/>
          <p:nvPr/>
        </p:nvSpPr>
        <p:spPr>
          <a:xfrm>
            <a:off x="9798050" y="4547237"/>
            <a:ext cx="361950" cy="38735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837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529A51-E9D8-8D97-F9F7-FAA8EF7C88FD}"/>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810A2077-2C8E-85E6-54B5-38C36249F722}"/>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020FADDC-E153-371D-BF30-D4E3C7A71788}"/>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400" b="1">
                <a:solidFill>
                  <a:srgbClr val="5B5B5B"/>
                </a:solidFill>
              </a:rPr>
              <a:t>Suppose there are 100 points. How many ways to arrange them into 2 clusters?
</a:t>
            </a:r>
          </a:p>
        </p:txBody>
      </p:sp>
      <p:sp>
        <p:nvSpPr>
          <p:cNvPr id="7" name="Rounded Rectangle 6">
            <a:extLst>
              <a:ext uri="{FF2B5EF4-FFF2-40B4-BE49-F238E27FC236}">
                <a16:creationId xmlns:a16="http://schemas.microsoft.com/office/drawing/2014/main" id="{B5456DCB-C6EC-9C5A-1EB7-231341C498A5}"/>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CCDFC1DF-E31E-7444-1062-F392EC0EA541}"/>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BE6DF1F0-7C87-3989-F8F5-2C5CA0B289EE}"/>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769846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ea typeface="SimSun" pitchFamily="2" charset="-122"/>
              </a:rPr>
              <a:t>K-means objective</a:t>
            </a:r>
            <a:endParaRPr lang="en-US" dirty="0"/>
          </a:p>
        </p:txBody>
      </p:sp>
      <p:sp>
        <p:nvSpPr>
          <p:cNvPr id="3" name="Content Placeholder 2"/>
          <p:cNvSpPr>
            <a:spLocks noGrp="1"/>
          </p:cNvSpPr>
          <p:nvPr>
            <p:ph idx="1"/>
          </p:nvPr>
        </p:nvSpPr>
        <p:spPr/>
        <p:txBody>
          <a:bodyPr>
            <a:normAutofit/>
          </a:bodyPr>
          <a:lstStyle/>
          <a:p>
            <a:pPr>
              <a:lnSpc>
                <a:spcPct val="110000"/>
              </a:lnSpc>
            </a:pPr>
            <a:r>
              <a:rPr lang="en-US" altLang="zh-CN" sz="2800" u="sng" dirty="0">
                <a:ea typeface="SimSun" pitchFamily="2" charset="-122"/>
              </a:rPr>
              <a:t>Partitioning method:</a:t>
            </a:r>
            <a:r>
              <a:rPr lang="en-US" altLang="zh-CN" sz="2800" dirty="0">
                <a:ea typeface="SimSun" pitchFamily="2" charset="-122"/>
              </a:rPr>
              <a:t> Partitioning a dataset </a:t>
            </a:r>
            <a:r>
              <a:rPr lang="en-US" altLang="zh-CN" sz="2800" b="1" i="1" dirty="0">
                <a:ea typeface="SimSun" pitchFamily="2" charset="-122"/>
              </a:rPr>
              <a:t>D</a:t>
            </a:r>
            <a:r>
              <a:rPr lang="en-US" altLang="zh-CN" sz="2800" dirty="0">
                <a:ea typeface="SimSun" pitchFamily="2" charset="-122"/>
              </a:rPr>
              <a:t> of </a:t>
            </a:r>
            <a:r>
              <a:rPr lang="en-US" altLang="zh-CN" sz="2800" b="1" i="1" dirty="0">
                <a:ea typeface="SimSun" pitchFamily="2" charset="-122"/>
              </a:rPr>
              <a:t>n</a:t>
            </a:r>
            <a:r>
              <a:rPr lang="en-US" altLang="zh-CN" sz="2800" dirty="0">
                <a:ea typeface="SimSun" pitchFamily="2" charset="-122"/>
              </a:rPr>
              <a:t> objects into a set of </a:t>
            </a:r>
            <a:r>
              <a:rPr lang="en-US" altLang="zh-CN" sz="2800" b="1" i="1" dirty="0">
                <a:ea typeface="SimSun" pitchFamily="2" charset="-122"/>
              </a:rPr>
              <a:t>k</a:t>
            </a:r>
            <a:r>
              <a:rPr lang="en-US" altLang="zh-CN" sz="2800" dirty="0">
                <a:ea typeface="SimSun" pitchFamily="2" charset="-122"/>
              </a:rPr>
              <a:t> clusters, such that the sum of squared distances is minimized (where </a:t>
            </a:r>
            <a:r>
              <a:rPr lang="en-US" altLang="zh-CN" sz="2800" dirty="0" err="1">
                <a:ea typeface="SimSun" pitchFamily="2" charset="-122"/>
              </a:rPr>
              <a:t>c</a:t>
            </a:r>
            <a:r>
              <a:rPr lang="en-US" altLang="zh-CN" sz="2800" baseline="-25000" dirty="0" err="1">
                <a:ea typeface="SimSun" pitchFamily="2" charset="-122"/>
              </a:rPr>
              <a:t>j</a:t>
            </a:r>
            <a:r>
              <a:rPr lang="en-US" altLang="zh-CN" sz="2800" dirty="0">
                <a:ea typeface="SimSun" pitchFamily="2" charset="-122"/>
              </a:rPr>
              <a:t> is the centroid of cluster </a:t>
            </a:r>
            <a:r>
              <a:rPr lang="en-US" altLang="zh-CN" sz="2800" dirty="0" err="1">
                <a:ea typeface="SimSun" pitchFamily="2" charset="-122"/>
              </a:rPr>
              <a:t>C</a:t>
            </a:r>
            <a:r>
              <a:rPr lang="en-US" altLang="zh-CN" sz="2800" baseline="-25000" dirty="0" err="1">
                <a:ea typeface="SimSun" pitchFamily="2" charset="-122"/>
              </a:rPr>
              <a:t>j</a:t>
            </a:r>
            <a:r>
              <a:rPr lang="en-US" altLang="zh-CN" sz="2800" dirty="0">
                <a:ea typeface="SimSun" pitchFamily="2" charset="-122"/>
              </a:rPr>
              <a:t>)</a:t>
            </a:r>
          </a:p>
          <a:p>
            <a:pPr>
              <a:lnSpc>
                <a:spcPct val="110000"/>
              </a:lnSpc>
            </a:pPr>
            <a:endParaRPr lang="en-US" altLang="zh-CN" sz="2800" dirty="0">
              <a:ea typeface="SimSun" pitchFamily="2" charset="-122"/>
            </a:endParaRPr>
          </a:p>
          <a:p>
            <a:pPr>
              <a:lnSpc>
                <a:spcPct val="110000"/>
              </a:lnSpc>
            </a:pPr>
            <a:endParaRPr lang="en-US" altLang="zh-CN" sz="2800" dirty="0">
              <a:ea typeface="SimSun" pitchFamily="2" charset="-122"/>
            </a:endParaRPr>
          </a:p>
          <a:p>
            <a:pPr>
              <a:lnSpc>
                <a:spcPct val="110000"/>
              </a:lnSpc>
            </a:pPr>
            <a:r>
              <a:rPr lang="en-US" altLang="zh-CN" sz="2800" dirty="0">
                <a:ea typeface="SimSun" pitchFamily="2" charset="-122"/>
              </a:rPr>
              <a:t>Given </a:t>
            </a:r>
            <a:r>
              <a:rPr lang="en-US" altLang="zh-CN" sz="2800" i="1" dirty="0">
                <a:ea typeface="SimSun" pitchFamily="2" charset="-122"/>
              </a:rPr>
              <a:t>k</a:t>
            </a:r>
            <a:r>
              <a:rPr lang="en-US" altLang="zh-CN" sz="2800" dirty="0">
                <a:ea typeface="SimSun" pitchFamily="2" charset="-122"/>
              </a:rPr>
              <a:t>, find a partition of </a:t>
            </a:r>
            <a:r>
              <a:rPr lang="en-US" altLang="zh-CN" sz="2800" i="1" dirty="0">
                <a:ea typeface="SimSun" pitchFamily="2" charset="-122"/>
              </a:rPr>
              <a:t>k clusters </a:t>
            </a:r>
            <a:r>
              <a:rPr lang="en-US" altLang="zh-CN" sz="2800" dirty="0">
                <a:ea typeface="SimSun" pitchFamily="2" charset="-122"/>
              </a:rPr>
              <a:t>that optimizes the chosen partitioning criterion</a:t>
            </a:r>
          </a:p>
          <a:p>
            <a:pPr lvl="1">
              <a:lnSpc>
                <a:spcPct val="110000"/>
              </a:lnSpc>
            </a:pPr>
            <a:r>
              <a:rPr lang="en-US" altLang="zh-CN" sz="2800" dirty="0">
                <a:ea typeface="SimSun" pitchFamily="2" charset="-122"/>
              </a:rPr>
              <a:t>Global optimal: exhaustively enumerate all partitions</a:t>
            </a:r>
          </a:p>
          <a:p>
            <a:pPr lvl="1">
              <a:lnSpc>
                <a:spcPct val="110000"/>
              </a:lnSpc>
            </a:pPr>
            <a:r>
              <a:rPr lang="en-US" altLang="zh-CN" sz="2800" dirty="0">
                <a:ea typeface="SimSun" pitchFamily="2" charset="-122"/>
              </a:rPr>
              <a:t>Heuristic methods: </a:t>
            </a:r>
            <a:r>
              <a:rPr lang="en-US" altLang="zh-CN" sz="2800" i="1" dirty="0">
                <a:ea typeface="SimSun" pitchFamily="2" charset="-122"/>
              </a:rPr>
              <a:t>k-means</a:t>
            </a:r>
            <a:r>
              <a:rPr lang="en-US" altLang="zh-CN" dirty="0">
                <a:ea typeface="SimSun" pitchFamily="2" charset="-122"/>
              </a:rPr>
              <a:t>.</a:t>
            </a:r>
            <a:r>
              <a:rPr lang="en-US" altLang="zh-CN" sz="2800" dirty="0">
                <a:ea typeface="SimSun" pitchFamily="2" charset="-122"/>
              </a:rPr>
              <a:t> Iteratively</a:t>
            </a:r>
            <a:r>
              <a:rPr lang="zh-CN" altLang="en-US" sz="2800" dirty="0">
                <a:ea typeface="SimSun" pitchFamily="2" charset="-122"/>
              </a:rPr>
              <a:t> </a:t>
            </a:r>
            <a:r>
              <a:rPr lang="en-US" altLang="zh-CN" sz="2800" dirty="0">
                <a:ea typeface="SimSun" pitchFamily="2" charset="-122"/>
              </a:rPr>
              <a:t>find</a:t>
            </a:r>
            <a:r>
              <a:rPr lang="zh-CN" altLang="en-US" sz="2800" dirty="0">
                <a:ea typeface="SimSun" pitchFamily="2" charset="-122"/>
              </a:rPr>
              <a:t> </a:t>
            </a:r>
            <a:r>
              <a:rPr lang="en-US" altLang="zh-CN" sz="2800" dirty="0">
                <a:ea typeface="SimSun" pitchFamily="2" charset="-122"/>
              </a:rPr>
              <a:t>k</a:t>
            </a:r>
            <a:r>
              <a:rPr lang="zh-CN" altLang="en-US" sz="2800" dirty="0">
                <a:ea typeface="SimSun" pitchFamily="2" charset="-122"/>
              </a:rPr>
              <a:t> </a:t>
            </a:r>
            <a:r>
              <a:rPr lang="en-US" altLang="zh-CN" sz="2800" dirty="0">
                <a:ea typeface="SimSun" pitchFamily="2" charset="-122"/>
              </a:rPr>
              <a:t>clusters</a:t>
            </a:r>
            <a:r>
              <a:rPr lang="en-US" altLang="zh-CN" dirty="0">
                <a:ea typeface="SimSun" pitchFamily="2" charset="-122"/>
              </a:rPr>
              <a:t>.</a:t>
            </a:r>
            <a:endParaRPr lang="en-US" altLang="zh-CN" sz="2800" dirty="0">
              <a:ea typeface="SimSun" pitchFamily="2" charset="-122"/>
            </a:endParaRPr>
          </a:p>
          <a:p>
            <a:pPr marL="0" indent="0">
              <a:buNone/>
            </a:pP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16</a:t>
            </a:fld>
            <a:endParaRPr lang="en-US" dirty="0">
              <a:solidFill>
                <a:prstClr val="black"/>
              </a:solidFill>
            </a:endParaRPr>
          </a:p>
        </p:txBody>
      </p:sp>
      <mc:AlternateContent xmlns:mc="http://schemas.openxmlformats.org/markup-compatibility/2006" xmlns:a14="http://schemas.microsoft.com/office/drawing/2010/main">
        <mc:Choice Requires="a14">
          <p:sp>
            <p:nvSpPr>
              <p:cNvPr id="6" name="Rectangle 5"/>
              <p:cNvSpPr/>
              <p:nvPr/>
            </p:nvSpPr>
            <p:spPr>
              <a:xfrm>
                <a:off x="3124200" y="2819400"/>
                <a:ext cx="5334000" cy="8801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𝐽</m:t>
                      </m:r>
                      <m:r>
                        <a:rPr lang="en-US" sz="2000" i="1">
                          <a:latin typeface="Cambria Math"/>
                        </a:rPr>
                        <m:t>=</m:t>
                      </m:r>
                      <m:nary>
                        <m:naryPr>
                          <m:chr m:val="∑"/>
                          <m:limLoc m:val="subSup"/>
                          <m:ctrlPr>
                            <a:rPr lang="en-US" sz="2000" i="1">
                              <a:latin typeface="Cambria Math" panose="02040503050406030204" pitchFamily="18" charset="0"/>
                            </a:rPr>
                          </m:ctrlPr>
                        </m:naryPr>
                        <m:sub>
                          <m:r>
                            <m:rPr>
                              <m:brk m:alnAt="25"/>
                            </m:rPr>
                            <a:rPr lang="en-US" sz="2000" i="1">
                              <a:latin typeface="Cambria Math"/>
                            </a:rPr>
                            <m:t>𝑗</m:t>
                          </m:r>
                          <m:r>
                            <a:rPr lang="en-US" sz="2000" i="1">
                              <a:latin typeface="Cambria Math"/>
                            </a:rPr>
                            <m:t>=1</m:t>
                          </m:r>
                        </m:sub>
                        <m:sup>
                          <m:r>
                            <a:rPr lang="en-US" sz="2000" i="1">
                              <a:latin typeface="Cambria Math"/>
                            </a:rPr>
                            <m:t>𝑘</m:t>
                          </m:r>
                        </m:sup>
                        <m:e>
                          <m:nary>
                            <m:naryPr>
                              <m:chr m:val="∑"/>
                              <m:supHide m:val="on"/>
                              <m:ctrlPr>
                                <a:rPr lang="en-US" sz="2000" i="1">
                                  <a:latin typeface="Cambria Math" panose="02040503050406030204" pitchFamily="18" charset="0"/>
                                </a:rPr>
                              </m:ctrlPr>
                            </m:naryPr>
                            <m:sub>
                              <m:r>
                                <a:rPr lang="en-US" sz="2000" i="1">
                                  <a:latin typeface="Cambria Math"/>
                                </a:rPr>
                                <m:t>𝐶</m:t>
                              </m:r>
                              <m:d>
                                <m:dPr>
                                  <m:ctrlPr>
                                    <a:rPr lang="en-US" sz="2000" i="1">
                                      <a:latin typeface="Cambria Math" panose="02040503050406030204" pitchFamily="18" charset="0"/>
                                    </a:rPr>
                                  </m:ctrlPr>
                                </m:dPr>
                                <m:e>
                                  <m:r>
                                    <a:rPr lang="en-US" sz="2000" i="1">
                                      <a:latin typeface="Cambria Math"/>
                                    </a:rPr>
                                    <m:t>𝑖</m:t>
                                  </m:r>
                                </m:e>
                              </m:d>
                              <m:r>
                                <a:rPr lang="en-US" sz="2000" i="1">
                                  <a:latin typeface="Cambria Math"/>
                                </a:rPr>
                                <m:t>=</m:t>
                              </m:r>
                              <m:r>
                                <a:rPr lang="en-US" sz="2000" i="1">
                                  <a:latin typeface="Cambria Math"/>
                                </a:rPr>
                                <m:t>𝑗</m:t>
                              </m:r>
                            </m:sub>
                            <m:sup/>
                            <m:e>
                              <m:sSup>
                                <m:sSupPr>
                                  <m:ctrlPr>
                                    <a:rPr lang="en-US" sz="2000" i="1">
                                      <a:latin typeface="Cambria Math" panose="02040503050406030204" pitchFamily="18" charset="0"/>
                                    </a:rPr>
                                  </m:ctrlPr>
                                </m:sSupPr>
                                <m:e>
                                  <m:r>
                                    <a:rPr lang="en-US" sz="2000" i="1">
                                      <a:latin typeface="Cambria Math" panose="02040503050406030204" pitchFamily="18" charset="0"/>
                                    </a:rPr>
                                    <m:t>𝑑</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𝑖</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a:rPr>
                                        <m:t>𝑐</m:t>
                                      </m:r>
                                    </m:e>
                                    <m:sub>
                                      <m:r>
                                        <a:rPr lang="en-US" sz="2000" i="1">
                                          <a:latin typeface="Cambria Math"/>
                                        </a:rPr>
                                        <m:t>𝑗</m:t>
                                      </m:r>
                                    </m:sub>
                                  </m:sSub>
                                  <m:r>
                                    <a:rPr lang="en-US" sz="2000" i="1">
                                      <a:latin typeface="Cambria Math" panose="02040503050406030204" pitchFamily="18" charset="0"/>
                                    </a:rPr>
                                    <m:t>)</m:t>
                                  </m:r>
                                </m:e>
                                <m:sup>
                                  <m:r>
                                    <a:rPr lang="en-US" sz="2000" i="1">
                                      <a:latin typeface="Cambria Math" panose="02040503050406030204" pitchFamily="18" charset="0"/>
                                    </a:rPr>
                                    <m:t>2</m:t>
                                  </m:r>
                                </m:sup>
                              </m:sSup>
                            </m:e>
                          </m:nary>
                        </m:e>
                      </m:nary>
                    </m:oMath>
                  </m:oMathPara>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3124200" y="2819400"/>
                <a:ext cx="5334000" cy="88011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980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346325" y="492126"/>
            <a:ext cx="7296150" cy="498475"/>
          </a:xfrm>
        </p:spPr>
        <p:txBody>
          <a:bodyPr>
            <a:normAutofit fontScale="90000"/>
          </a:bodyPr>
          <a:lstStyle/>
          <a:p>
            <a:pPr eaLnBrk="1" hangingPunct="1"/>
            <a:r>
              <a:rPr lang="en-US" altLang="zh-CN" sz="3200">
                <a:ea typeface="SimSun" pitchFamily="2" charset="-122"/>
              </a:rPr>
              <a:t>The </a:t>
            </a:r>
            <a:r>
              <a:rPr lang="en-US" altLang="zh-CN" sz="3200" i="1">
                <a:ea typeface="SimSun" pitchFamily="2" charset="-122"/>
              </a:rPr>
              <a:t>K-Means</a:t>
            </a:r>
            <a:r>
              <a:rPr lang="en-US" altLang="zh-CN" sz="3200">
                <a:ea typeface="SimSun" pitchFamily="2" charset="-122"/>
              </a:rPr>
              <a:t> Clustering Method</a:t>
            </a:r>
            <a:r>
              <a:rPr lang="en-US" altLang="zh-CN" sz="2400">
                <a:ea typeface="SimSun" pitchFamily="2" charset="-122"/>
              </a:rPr>
              <a:t> </a:t>
            </a:r>
            <a:endParaRPr lang="en-US" altLang="zh-CN" sz="2800">
              <a:ea typeface="SimSun" pitchFamily="2" charset="-122"/>
            </a:endParaRPr>
          </a:p>
        </p:txBody>
      </p:sp>
      <p:sp>
        <p:nvSpPr>
          <p:cNvPr id="25603" name="Rectangle 3"/>
          <p:cNvSpPr>
            <a:spLocks noGrp="1" noChangeArrowheads="1"/>
          </p:cNvSpPr>
          <p:nvPr>
            <p:ph type="body" idx="1"/>
          </p:nvPr>
        </p:nvSpPr>
        <p:spPr>
          <a:xfrm>
            <a:off x="609600" y="1143000"/>
            <a:ext cx="10972800" cy="5385816"/>
          </a:xfrm>
        </p:spPr>
        <p:txBody>
          <a:bodyPr>
            <a:noAutofit/>
          </a:bodyPr>
          <a:lstStyle/>
          <a:p>
            <a:pPr eaLnBrk="1" hangingPunct="1">
              <a:lnSpc>
                <a:spcPct val="120000"/>
              </a:lnSpc>
            </a:pPr>
            <a:r>
              <a:rPr lang="en-US" altLang="zh-CN" sz="3200" dirty="0">
                <a:ea typeface="SimSun" pitchFamily="2" charset="-122"/>
              </a:rPr>
              <a:t>Given </a:t>
            </a:r>
            <a:r>
              <a:rPr lang="en-US" altLang="zh-CN" sz="3200" i="1" dirty="0">
                <a:ea typeface="SimSun" pitchFamily="2" charset="-122"/>
              </a:rPr>
              <a:t>k</a:t>
            </a:r>
            <a:r>
              <a:rPr lang="en-US" altLang="zh-CN" sz="3200" dirty="0">
                <a:ea typeface="SimSun" pitchFamily="2" charset="-122"/>
              </a:rPr>
              <a:t>, the </a:t>
            </a:r>
            <a:r>
              <a:rPr lang="en-US" altLang="zh-CN" sz="3200" i="1" dirty="0">
                <a:ea typeface="SimSun" pitchFamily="2" charset="-122"/>
              </a:rPr>
              <a:t>k-means</a:t>
            </a:r>
            <a:r>
              <a:rPr lang="en-US" altLang="zh-CN" sz="3200" dirty="0">
                <a:ea typeface="SimSun" pitchFamily="2" charset="-122"/>
              </a:rPr>
              <a:t> algorithm is implemented in four steps:</a:t>
            </a:r>
          </a:p>
          <a:p>
            <a:pPr lvl="1">
              <a:lnSpc>
                <a:spcPct val="120000"/>
              </a:lnSpc>
            </a:pPr>
            <a:r>
              <a:rPr lang="en-US" altLang="zh-CN" sz="2800" dirty="0">
                <a:solidFill>
                  <a:srgbClr val="000000"/>
                </a:solidFill>
                <a:ea typeface="SimSun" pitchFamily="2" charset="-122"/>
              </a:rPr>
              <a:t>Step 0: Randomly assign k </a:t>
            </a:r>
            <a:r>
              <a:rPr lang="en-US" altLang="zh-CN" b="1" dirty="0">
                <a:solidFill>
                  <a:srgbClr val="000000"/>
                </a:solidFill>
                <a:ea typeface="SimSun" pitchFamily="2" charset="-122"/>
              </a:rPr>
              <a:t>seed points </a:t>
            </a:r>
            <a:r>
              <a:rPr lang="en-US" altLang="zh-CN" dirty="0">
                <a:solidFill>
                  <a:srgbClr val="000000"/>
                </a:solidFill>
                <a:ea typeface="SimSun" pitchFamily="2" charset="-122"/>
              </a:rPr>
              <a:t>as the cluster </a:t>
            </a:r>
            <a:r>
              <a:rPr lang="en-US" altLang="zh-CN" b="1" dirty="0">
                <a:solidFill>
                  <a:srgbClr val="000000"/>
                </a:solidFill>
                <a:ea typeface="SimSun" pitchFamily="2" charset="-122"/>
              </a:rPr>
              <a:t>centroids</a:t>
            </a:r>
            <a:endParaRPr lang="en-US" altLang="zh-CN" sz="2800" dirty="0">
              <a:solidFill>
                <a:srgbClr val="000000"/>
              </a:solidFill>
              <a:ea typeface="SimSun" pitchFamily="2" charset="-122"/>
            </a:endParaRPr>
          </a:p>
          <a:p>
            <a:pPr lvl="1">
              <a:lnSpc>
                <a:spcPct val="120000"/>
              </a:lnSpc>
            </a:pPr>
            <a:r>
              <a:rPr lang="en-US" altLang="zh-CN" sz="2800" dirty="0">
                <a:solidFill>
                  <a:srgbClr val="000000"/>
                </a:solidFill>
                <a:ea typeface="SimSun" pitchFamily="2" charset="-122"/>
              </a:rPr>
              <a:t>Step 1: </a:t>
            </a:r>
            <a:r>
              <a:rPr lang="en-US" altLang="zh-CN" dirty="0">
                <a:solidFill>
                  <a:srgbClr val="000000"/>
                </a:solidFill>
                <a:ea typeface="SimSun" pitchFamily="2" charset="-122"/>
              </a:rPr>
              <a:t>Assign each data point to the cluster with the </a:t>
            </a:r>
            <a:r>
              <a:rPr lang="en-US" altLang="zh-CN" b="1" dirty="0">
                <a:solidFill>
                  <a:srgbClr val="00B0F0"/>
                </a:solidFill>
                <a:ea typeface="SimSun" pitchFamily="2" charset="-122"/>
              </a:rPr>
              <a:t>nearest seed point </a:t>
            </a:r>
            <a:r>
              <a:rPr lang="en-US" altLang="zh-CN" dirty="0">
                <a:solidFill>
                  <a:srgbClr val="000000"/>
                </a:solidFill>
                <a:ea typeface="SimSun" pitchFamily="2" charset="-122"/>
              </a:rPr>
              <a:t>to partition the data</a:t>
            </a:r>
          </a:p>
          <a:p>
            <a:pPr lvl="1">
              <a:lnSpc>
                <a:spcPct val="120000"/>
              </a:lnSpc>
            </a:pPr>
            <a:r>
              <a:rPr lang="en-US" altLang="zh-CN" dirty="0">
                <a:solidFill>
                  <a:srgbClr val="000000"/>
                </a:solidFill>
                <a:ea typeface="SimSun" pitchFamily="2" charset="-122"/>
              </a:rPr>
              <a:t>Step 2: Compute </a:t>
            </a:r>
            <a:r>
              <a:rPr lang="en-US" altLang="zh-CN" sz="2800" dirty="0">
                <a:solidFill>
                  <a:srgbClr val="000000"/>
                </a:solidFill>
                <a:ea typeface="SimSun" pitchFamily="2" charset="-122"/>
              </a:rPr>
              <a:t>the new centroids of the clusters of the current partitioning (the centroid is the center, i.e., </a:t>
            </a:r>
            <a:r>
              <a:rPr lang="en-US" altLang="zh-CN" sz="2800" b="1" i="1" dirty="0">
                <a:solidFill>
                  <a:schemeClr val="hlink"/>
                </a:solidFill>
                <a:ea typeface="SimSun" pitchFamily="2" charset="-122"/>
              </a:rPr>
              <a:t>mean point</a:t>
            </a:r>
            <a:r>
              <a:rPr lang="en-US" altLang="zh-CN" sz="2800" dirty="0">
                <a:solidFill>
                  <a:srgbClr val="000000"/>
                </a:solidFill>
                <a:ea typeface="SimSun" pitchFamily="2" charset="-122"/>
              </a:rPr>
              <a:t>, of the cluster)</a:t>
            </a:r>
          </a:p>
          <a:p>
            <a:pPr lvl="1" eaLnBrk="1" hangingPunct="1">
              <a:lnSpc>
                <a:spcPct val="120000"/>
              </a:lnSpc>
            </a:pPr>
            <a:r>
              <a:rPr lang="en-US" altLang="zh-CN" sz="2800" dirty="0">
                <a:solidFill>
                  <a:srgbClr val="000000"/>
                </a:solidFill>
                <a:ea typeface="SimSun" pitchFamily="2" charset="-122"/>
              </a:rPr>
              <a:t>Step 3: Go back to Step 1, stop when the assignment does not change</a:t>
            </a:r>
          </a:p>
        </p:txBody>
      </p:sp>
      <p:sp>
        <p:nvSpPr>
          <p:cNvPr id="2" name="Slide Number Placeholder 1"/>
          <p:cNvSpPr>
            <a:spLocks noGrp="1"/>
          </p:cNvSpPr>
          <p:nvPr>
            <p:ph type="sldNum" sz="quarter" idx="12"/>
          </p:nvPr>
        </p:nvSpPr>
        <p:spPr/>
        <p:txBody>
          <a:bodyPr/>
          <a:lstStyle/>
          <a:p>
            <a:fld id="{F9913601-2E22-4589-A394-4D3650FFD697}"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4898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0CFD-22C7-00D1-CCFE-C6253F0C699C}"/>
              </a:ext>
            </a:extLst>
          </p:cNvPr>
          <p:cNvSpPr>
            <a:spLocks noGrp="1"/>
          </p:cNvSpPr>
          <p:nvPr>
            <p:ph type="title"/>
          </p:nvPr>
        </p:nvSpPr>
        <p:spPr>
          <a:xfrm>
            <a:off x="609600" y="152400"/>
            <a:ext cx="10972800" cy="839788"/>
          </a:xfrm>
        </p:spPr>
        <p:txBody>
          <a:bodyPr anchor="ctr">
            <a:normAutofit/>
          </a:bodyPr>
          <a:lstStyle/>
          <a:p>
            <a:r>
              <a:rPr lang="en-US" dirty="0"/>
              <a:t>K-means example</a:t>
            </a:r>
          </a:p>
        </p:txBody>
      </p:sp>
      <p:pic>
        <p:nvPicPr>
          <p:cNvPr id="5" name="Picture 4" descr="A collage of different colored dots&#10;&#10;Description automatically generated">
            <a:extLst>
              <a:ext uri="{FF2B5EF4-FFF2-40B4-BE49-F238E27FC236}">
                <a16:creationId xmlns:a16="http://schemas.microsoft.com/office/drawing/2014/main" id="{44170DCE-05BA-0211-B715-9BBE72C3A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784" y="1194816"/>
            <a:ext cx="6078632" cy="5334000"/>
          </a:xfrm>
          <a:prstGeom prst="rect">
            <a:avLst/>
          </a:prstGeom>
          <a:noFill/>
        </p:spPr>
      </p:pic>
      <p:sp>
        <p:nvSpPr>
          <p:cNvPr id="4" name="Slide Number Placeholder 3">
            <a:extLst>
              <a:ext uri="{FF2B5EF4-FFF2-40B4-BE49-F238E27FC236}">
                <a16:creationId xmlns:a16="http://schemas.microsoft.com/office/drawing/2014/main" id="{A713BC88-D65F-B1B4-0C0C-0ED1CED4B66F}"/>
              </a:ext>
            </a:extLst>
          </p:cNvPr>
          <p:cNvSpPr>
            <a:spLocks noGrp="1"/>
          </p:cNvSpPr>
          <p:nvPr>
            <p:ph type="sldNum" sz="quarter" idx="12"/>
          </p:nvPr>
        </p:nvSpPr>
        <p:spPr>
          <a:xfrm>
            <a:off x="11582400" y="6528816"/>
            <a:ext cx="609600" cy="329184"/>
          </a:xfrm>
        </p:spPr>
        <p:txBody>
          <a:bodyPr>
            <a:normAutofit/>
          </a:bodyPr>
          <a:lstStyle/>
          <a:p>
            <a:pPr>
              <a:spcAft>
                <a:spcPts val="600"/>
              </a:spcAft>
            </a:pPr>
            <a:fld id="{F9913601-2E22-4589-A394-4D3650FFD697}" type="slidenum">
              <a:rPr lang="en-US" smtClean="0">
                <a:solidFill>
                  <a:prstClr val="black"/>
                </a:solidFill>
              </a:rPr>
              <a:pPr>
                <a:spcAft>
                  <a:spcPts val="600"/>
                </a:spcAft>
              </a:pPr>
              <a:t>18</a:t>
            </a:fld>
            <a:endParaRPr lang="en-US">
              <a:solidFill>
                <a:prstClr val="black"/>
              </a:solidFill>
            </a:endParaRPr>
          </a:p>
        </p:txBody>
      </p:sp>
    </p:spTree>
    <p:extLst>
      <p:ext uri="{BB962C8B-B14F-4D97-AF65-F5344CB8AC3E}">
        <p14:creationId xmlns:p14="http://schemas.microsoft.com/office/powerpoint/2010/main" val="633724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0CFD-22C7-00D1-CCFE-C6253F0C699C}"/>
              </a:ext>
            </a:extLst>
          </p:cNvPr>
          <p:cNvSpPr>
            <a:spLocks noGrp="1"/>
          </p:cNvSpPr>
          <p:nvPr>
            <p:ph type="title"/>
          </p:nvPr>
        </p:nvSpPr>
        <p:spPr/>
        <p:txBody>
          <a:bodyPr/>
          <a:lstStyle/>
          <a:p>
            <a:r>
              <a:rPr lang="en-US" dirty="0"/>
              <a:t>K-means example</a:t>
            </a:r>
          </a:p>
        </p:txBody>
      </p:sp>
      <p:sp>
        <p:nvSpPr>
          <p:cNvPr id="4" name="Slide Number Placeholder 3">
            <a:extLst>
              <a:ext uri="{FF2B5EF4-FFF2-40B4-BE49-F238E27FC236}">
                <a16:creationId xmlns:a16="http://schemas.microsoft.com/office/drawing/2014/main" id="{A713BC88-D65F-B1B4-0C0C-0ED1CED4B66F}"/>
              </a:ext>
            </a:extLst>
          </p:cNvPr>
          <p:cNvSpPr>
            <a:spLocks noGrp="1"/>
          </p:cNvSpPr>
          <p:nvPr>
            <p:ph type="sldNum" sz="quarter" idx="12"/>
          </p:nvPr>
        </p:nvSpPr>
        <p:spPr/>
        <p:txBody>
          <a:bodyPr/>
          <a:lstStyle/>
          <a:p>
            <a:fld id="{F9913601-2E22-4589-A394-4D3650FFD697}" type="slidenum">
              <a:rPr lang="en-US" smtClean="0">
                <a:solidFill>
                  <a:prstClr val="black"/>
                </a:solidFill>
              </a:rPr>
              <a:pPr/>
              <a:t>19</a:t>
            </a:fld>
            <a:endParaRPr lang="en-US" dirty="0">
              <a:solidFill>
                <a:prstClr val="black"/>
              </a:solidFill>
            </a:endParaRPr>
          </a:p>
        </p:txBody>
      </p:sp>
      <p:pic>
        <p:nvPicPr>
          <p:cNvPr id="6" name="Picture 5" descr="A diagram of a step&#10;&#10;Description automatically generated">
            <a:extLst>
              <a:ext uri="{FF2B5EF4-FFF2-40B4-BE49-F238E27FC236}">
                <a16:creationId xmlns:a16="http://schemas.microsoft.com/office/drawing/2014/main" id="{2A479840-4EAE-C0F1-70FD-CAF6014A0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216" y="1881118"/>
            <a:ext cx="7160004" cy="4713482"/>
          </a:xfrm>
          <a:prstGeom prst="rect">
            <a:avLst/>
          </a:prstGeom>
        </p:spPr>
      </p:pic>
    </p:spTree>
    <p:extLst>
      <p:ext uri="{BB962C8B-B14F-4D97-AF65-F5344CB8AC3E}">
        <p14:creationId xmlns:p14="http://schemas.microsoft.com/office/powerpoint/2010/main" val="4254754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8DD57-84FD-6C2C-5AA8-E0AC22A87049}"/>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CEDFF10D-AE1D-8511-AE50-6DEDA8A80A24}"/>
              </a:ext>
            </a:extLst>
          </p:cNvPr>
          <p:cNvSpPr>
            <a:spLocks noGrp="1"/>
          </p:cNvSpPr>
          <p:nvPr>
            <p:ph idx="1"/>
          </p:nvPr>
        </p:nvSpPr>
        <p:spPr/>
        <p:txBody>
          <a:bodyPr>
            <a:normAutofit lnSpcReduction="10000"/>
          </a:bodyPr>
          <a:lstStyle/>
          <a:p>
            <a:r>
              <a:rPr lang="en-US" altLang="zh-CN" dirty="0"/>
              <a:t>Homework</a:t>
            </a:r>
            <a:r>
              <a:rPr lang="zh-CN" altLang="en-US" dirty="0"/>
              <a:t> </a:t>
            </a:r>
            <a:r>
              <a:rPr lang="en-US" altLang="zh-CN" dirty="0"/>
              <a:t>4</a:t>
            </a:r>
            <a:r>
              <a:rPr lang="zh-CN" altLang="en-US" dirty="0"/>
              <a:t> </a:t>
            </a:r>
            <a:r>
              <a:rPr lang="en-US" altLang="zh-CN" dirty="0"/>
              <a:t>due</a:t>
            </a:r>
            <a:r>
              <a:rPr lang="zh-CN" altLang="en-US" dirty="0"/>
              <a:t> </a:t>
            </a:r>
            <a:r>
              <a:rPr lang="en-US" altLang="zh-CN" dirty="0"/>
              <a:t>tonight</a:t>
            </a:r>
            <a:r>
              <a:rPr lang="zh-CN" altLang="en-US" dirty="0"/>
              <a:t> </a:t>
            </a:r>
            <a:r>
              <a:rPr lang="en-US" altLang="zh-CN" dirty="0"/>
              <a:t>at</a:t>
            </a:r>
            <a:r>
              <a:rPr lang="zh-CN" altLang="en-US" dirty="0"/>
              <a:t> </a:t>
            </a:r>
            <a:r>
              <a:rPr lang="en-US" altLang="zh-CN" dirty="0"/>
              <a:t>10</a:t>
            </a:r>
            <a:r>
              <a:rPr lang="zh-CN" altLang="en-US" dirty="0"/>
              <a:t> </a:t>
            </a:r>
            <a:r>
              <a:rPr lang="en-US" altLang="zh-CN" dirty="0"/>
              <a:t>pm</a:t>
            </a:r>
          </a:p>
          <a:p>
            <a:r>
              <a:rPr lang="en-US" altLang="zh-CN" dirty="0"/>
              <a:t>This afternoon, check</a:t>
            </a:r>
            <a:r>
              <a:rPr lang="zh-CN" altLang="en-US" dirty="0"/>
              <a:t> </a:t>
            </a:r>
            <a:r>
              <a:rPr lang="en-US" altLang="zh-CN" dirty="0"/>
              <a:t>in</a:t>
            </a:r>
            <a:r>
              <a:rPr lang="zh-CN" altLang="en-US" dirty="0"/>
              <a:t> </a:t>
            </a:r>
            <a:r>
              <a:rPr lang="en-US" altLang="zh-CN" dirty="0"/>
              <a:t>with</a:t>
            </a:r>
            <a:r>
              <a:rPr lang="zh-CN" altLang="en-US" dirty="0"/>
              <a:t> </a:t>
            </a:r>
            <a:r>
              <a:rPr lang="en-US" altLang="zh-CN" dirty="0"/>
              <a:t>your</a:t>
            </a:r>
            <a:r>
              <a:rPr lang="zh-CN" altLang="en-US" dirty="0"/>
              <a:t> </a:t>
            </a:r>
            <a:r>
              <a:rPr lang="en-US" altLang="zh-CN" dirty="0"/>
              <a:t>TA</a:t>
            </a:r>
            <a:r>
              <a:rPr lang="zh-CN" altLang="en-US" dirty="0"/>
              <a:t> </a:t>
            </a:r>
            <a:r>
              <a:rPr lang="en-US" altLang="zh-CN" dirty="0"/>
              <a:t>regarding</a:t>
            </a:r>
            <a:r>
              <a:rPr lang="zh-CN" altLang="en-US" dirty="0"/>
              <a:t> </a:t>
            </a:r>
            <a:r>
              <a:rPr lang="en-US" altLang="zh-CN" dirty="0"/>
              <a:t>your</a:t>
            </a:r>
            <a:r>
              <a:rPr lang="zh-CN" altLang="en-US" dirty="0"/>
              <a:t> </a:t>
            </a:r>
            <a:r>
              <a:rPr lang="en-US" altLang="zh-CN" dirty="0"/>
              <a:t>project’s</a:t>
            </a:r>
            <a:r>
              <a:rPr lang="zh-CN" altLang="en-US" dirty="0"/>
              <a:t> </a:t>
            </a:r>
            <a:r>
              <a:rPr lang="en-US" altLang="zh-CN" dirty="0"/>
              <a:t>first</a:t>
            </a:r>
            <a:r>
              <a:rPr lang="zh-CN" altLang="en-US" dirty="0"/>
              <a:t> </a:t>
            </a:r>
            <a:r>
              <a:rPr lang="en-US" altLang="zh-CN" dirty="0"/>
              <a:t>idea</a:t>
            </a:r>
            <a:r>
              <a:rPr lang="zh-CN" altLang="en-US" dirty="0"/>
              <a:t> </a:t>
            </a:r>
            <a:r>
              <a:rPr lang="en-US" altLang="zh-CN" dirty="0"/>
              <a:t>implementation</a:t>
            </a:r>
            <a:r>
              <a:rPr lang="zh-CN" altLang="en-US" dirty="0"/>
              <a:t> </a:t>
            </a:r>
            <a:r>
              <a:rPr lang="en-US" altLang="zh-CN" dirty="0"/>
              <a:t>(5%</a:t>
            </a:r>
            <a:r>
              <a:rPr lang="zh-CN" altLang="en-US" dirty="0"/>
              <a:t> </a:t>
            </a:r>
            <a:r>
              <a:rPr lang="en-US" altLang="zh-CN" dirty="0"/>
              <a:t>of</a:t>
            </a:r>
            <a:r>
              <a:rPr lang="zh-CN" altLang="en-US" dirty="0"/>
              <a:t> </a:t>
            </a:r>
            <a:r>
              <a:rPr lang="en-US" altLang="zh-CN" dirty="0"/>
              <a:t>your</a:t>
            </a:r>
            <a:r>
              <a:rPr lang="zh-CN" altLang="en-US" dirty="0"/>
              <a:t> </a:t>
            </a:r>
            <a:r>
              <a:rPr lang="en-US" altLang="zh-CN" dirty="0"/>
              <a:t>grade)</a:t>
            </a:r>
          </a:p>
          <a:p>
            <a:r>
              <a:rPr lang="en-US" altLang="zh-CN" dirty="0"/>
              <a:t>Next</a:t>
            </a:r>
            <a:r>
              <a:rPr lang="zh-CN" altLang="en-US" dirty="0"/>
              <a:t> </a:t>
            </a:r>
            <a:r>
              <a:rPr lang="en-US" altLang="zh-CN" dirty="0"/>
              <a:t>Monday</a:t>
            </a:r>
            <a:r>
              <a:rPr lang="zh-CN" altLang="en-US" dirty="0"/>
              <a:t> </a:t>
            </a:r>
            <a:r>
              <a:rPr lang="en-US" altLang="zh-CN" dirty="0"/>
              <a:t>afternoon:</a:t>
            </a:r>
            <a:r>
              <a:rPr lang="zh-CN" altLang="en-US" dirty="0"/>
              <a:t> </a:t>
            </a:r>
            <a:r>
              <a:rPr lang="en-US" dirty="0"/>
              <a:t>research seminar</a:t>
            </a:r>
            <a:endParaRPr lang="en-US" altLang="zh-CN" dirty="0"/>
          </a:p>
          <a:p>
            <a:pPr lvl="1"/>
            <a:r>
              <a:rPr lang="en-US" dirty="0"/>
              <a:t>Time: 1 pm - 2:30 pm, </a:t>
            </a:r>
          </a:p>
          <a:p>
            <a:pPr lvl="1"/>
            <a:r>
              <a:rPr lang="en-US" dirty="0"/>
              <a:t>Location: Boelter Hall 3400</a:t>
            </a:r>
          </a:p>
          <a:p>
            <a:pPr lvl="1"/>
            <a:r>
              <a:rPr lang="en-US" dirty="0"/>
              <a:t>Speaker: Prof. </a:t>
            </a:r>
            <a:r>
              <a:rPr lang="en-US" altLang="zh-CN" dirty="0"/>
              <a:t>Jason</a:t>
            </a:r>
            <a:r>
              <a:rPr lang="zh-CN" altLang="en-US" dirty="0"/>
              <a:t> </a:t>
            </a:r>
            <a:r>
              <a:rPr lang="en-US" altLang="zh-CN" dirty="0"/>
              <a:t>Cong</a:t>
            </a:r>
            <a:endParaRPr lang="en-US" dirty="0"/>
          </a:p>
          <a:p>
            <a:pPr lvl="1"/>
            <a:r>
              <a:rPr lang="en-US" dirty="0"/>
              <a:t>Students from CS 30 (CSSI Introductory Level) will join us</a:t>
            </a:r>
          </a:p>
          <a:p>
            <a:pPr lvl="1"/>
            <a:r>
              <a:rPr lang="en-US" dirty="0"/>
              <a:t>Snacks will be provided</a:t>
            </a:r>
          </a:p>
          <a:p>
            <a:pPr lvl="1"/>
            <a:r>
              <a:rPr lang="en-US" dirty="0"/>
              <a:t>Back to normal discussion/lab in your discussion classroom (midterm review)</a:t>
            </a:r>
          </a:p>
          <a:p>
            <a:endParaRPr lang="en-US" dirty="0"/>
          </a:p>
        </p:txBody>
      </p:sp>
    </p:spTree>
    <p:extLst>
      <p:ext uri="{BB962C8B-B14F-4D97-AF65-F5344CB8AC3E}">
        <p14:creationId xmlns:p14="http://schemas.microsoft.com/office/powerpoint/2010/main" val="639516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EE8B2-D89F-F244-806D-248012BFB893}"/>
              </a:ext>
            </a:extLst>
          </p:cNvPr>
          <p:cNvSpPr>
            <a:spLocks noGrp="1"/>
          </p:cNvSpPr>
          <p:nvPr>
            <p:ph type="title"/>
          </p:nvPr>
        </p:nvSpPr>
        <p:spPr/>
        <p:txBody>
          <a:bodyPr/>
          <a:lstStyle/>
          <a:p>
            <a:r>
              <a:rPr lang="en-US" dirty="0"/>
              <a:t>K-means example</a:t>
            </a:r>
          </a:p>
        </p:txBody>
      </p:sp>
      <p:pic>
        <p:nvPicPr>
          <p:cNvPr id="6" name="Content Placeholder 5">
            <a:extLst>
              <a:ext uri="{FF2B5EF4-FFF2-40B4-BE49-F238E27FC236}">
                <a16:creationId xmlns:a16="http://schemas.microsoft.com/office/drawing/2014/main" id="{CDAC0D51-8DC0-1546-A0AE-88F16621E4B7}"/>
              </a:ext>
            </a:extLst>
          </p:cNvPr>
          <p:cNvPicPr>
            <a:picLocks noGrp="1" noChangeAspect="1"/>
          </p:cNvPicPr>
          <p:nvPr>
            <p:ph idx="1"/>
          </p:nvPr>
        </p:nvPicPr>
        <p:blipFill>
          <a:blip r:embed="rId2"/>
          <a:stretch>
            <a:fillRect/>
          </a:stretch>
        </p:blipFill>
        <p:spPr>
          <a:xfrm>
            <a:off x="3007972" y="1014254"/>
            <a:ext cx="5691346" cy="5691346"/>
          </a:xfrm>
        </p:spPr>
      </p:pic>
      <p:sp>
        <p:nvSpPr>
          <p:cNvPr id="4" name="Slide Number Placeholder 3">
            <a:extLst>
              <a:ext uri="{FF2B5EF4-FFF2-40B4-BE49-F238E27FC236}">
                <a16:creationId xmlns:a16="http://schemas.microsoft.com/office/drawing/2014/main" id="{B1FB8BC5-EF13-5740-AC23-7C7167050E3D}"/>
              </a:ext>
            </a:extLst>
          </p:cNvPr>
          <p:cNvSpPr>
            <a:spLocks noGrp="1"/>
          </p:cNvSpPr>
          <p:nvPr>
            <p:ph type="sldNum" sz="quarter" idx="12"/>
          </p:nvPr>
        </p:nvSpPr>
        <p:spPr/>
        <p:txBody>
          <a:bodyPr/>
          <a:lstStyle/>
          <a:p>
            <a:fld id="{82BAABBF-CE1E-8A4C-92D8-393D0291D808}" type="slidenum">
              <a:rPr lang="en-US" smtClean="0"/>
              <a:t>20</a:t>
            </a:fld>
            <a:endParaRPr lang="en-US"/>
          </a:p>
        </p:txBody>
      </p:sp>
    </p:spTree>
    <p:extLst>
      <p:ext uri="{BB962C8B-B14F-4D97-AF65-F5344CB8AC3E}">
        <p14:creationId xmlns:p14="http://schemas.microsoft.com/office/powerpoint/2010/main" val="1761505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EE8B2-D89F-F244-806D-248012BFB893}"/>
              </a:ext>
            </a:extLst>
          </p:cNvPr>
          <p:cNvSpPr>
            <a:spLocks noGrp="1"/>
          </p:cNvSpPr>
          <p:nvPr>
            <p:ph type="title"/>
          </p:nvPr>
        </p:nvSpPr>
        <p:spPr/>
        <p:txBody>
          <a:bodyPr/>
          <a:lstStyle/>
          <a:p>
            <a:r>
              <a:rPr lang="en-US" dirty="0"/>
              <a:t>K-means example</a:t>
            </a:r>
          </a:p>
        </p:txBody>
      </p:sp>
      <p:sp>
        <p:nvSpPr>
          <p:cNvPr id="4" name="Slide Number Placeholder 3">
            <a:extLst>
              <a:ext uri="{FF2B5EF4-FFF2-40B4-BE49-F238E27FC236}">
                <a16:creationId xmlns:a16="http://schemas.microsoft.com/office/drawing/2014/main" id="{B1FB8BC5-EF13-5740-AC23-7C7167050E3D}"/>
              </a:ext>
            </a:extLst>
          </p:cNvPr>
          <p:cNvSpPr>
            <a:spLocks noGrp="1"/>
          </p:cNvSpPr>
          <p:nvPr>
            <p:ph type="sldNum" sz="quarter" idx="12"/>
          </p:nvPr>
        </p:nvSpPr>
        <p:spPr/>
        <p:txBody>
          <a:bodyPr/>
          <a:lstStyle/>
          <a:p>
            <a:fld id="{82BAABBF-CE1E-8A4C-92D8-393D0291D808}" type="slidenum">
              <a:rPr lang="en-US" smtClean="0"/>
              <a:t>21</a:t>
            </a:fld>
            <a:endParaRPr lang="en-US"/>
          </a:p>
        </p:txBody>
      </p:sp>
      <p:pic>
        <p:nvPicPr>
          <p:cNvPr id="8" name="Picture 7">
            <a:extLst>
              <a:ext uri="{FF2B5EF4-FFF2-40B4-BE49-F238E27FC236}">
                <a16:creationId xmlns:a16="http://schemas.microsoft.com/office/drawing/2014/main" id="{BA2D10EB-F030-194E-9CBB-59022B846F43}"/>
              </a:ext>
            </a:extLst>
          </p:cNvPr>
          <p:cNvPicPr>
            <a:picLocks noChangeAspect="1"/>
          </p:cNvPicPr>
          <p:nvPr/>
        </p:nvPicPr>
        <p:blipFill>
          <a:blip r:embed="rId2"/>
          <a:stretch>
            <a:fillRect/>
          </a:stretch>
        </p:blipFill>
        <p:spPr>
          <a:xfrm>
            <a:off x="3659505" y="1514978"/>
            <a:ext cx="4484370" cy="4357454"/>
          </a:xfrm>
          <a:prstGeom prst="rect">
            <a:avLst/>
          </a:prstGeom>
        </p:spPr>
      </p:pic>
      <p:sp>
        <p:nvSpPr>
          <p:cNvPr id="3" name="TextBox 2">
            <a:extLst>
              <a:ext uri="{FF2B5EF4-FFF2-40B4-BE49-F238E27FC236}">
                <a16:creationId xmlns:a16="http://schemas.microsoft.com/office/drawing/2014/main" id="{4AF24EF5-590E-D8F6-BC55-16E628746E41}"/>
              </a:ext>
            </a:extLst>
          </p:cNvPr>
          <p:cNvSpPr txBox="1"/>
          <p:nvPr/>
        </p:nvSpPr>
        <p:spPr>
          <a:xfrm>
            <a:off x="731043" y="6145057"/>
            <a:ext cx="10084594" cy="383759"/>
          </a:xfrm>
          <a:prstGeom prst="rect">
            <a:avLst/>
          </a:prstGeom>
          <a:noFill/>
        </p:spPr>
        <p:txBody>
          <a:bodyPr wrap="square">
            <a:spAutoFit/>
          </a:bodyPr>
          <a:lstStyle/>
          <a:p>
            <a:pPr marL="457200" marR="0" lvl="0" indent="-342900" algn="l" rtl="0">
              <a:lnSpc>
                <a:spcPct val="115000"/>
              </a:lnSpc>
              <a:spcBef>
                <a:spcPts val="0"/>
              </a:spcBef>
              <a:spcAft>
                <a:spcPts val="0"/>
              </a:spcAft>
              <a:buClr>
                <a:srgbClr val="000000"/>
              </a:buClr>
              <a:buSzPts val="1800"/>
              <a:buFont typeface="Arial"/>
              <a:buChar char="●"/>
            </a:pPr>
            <a:r>
              <a:rPr lang="en-US" altLang="zh-CN" sz="1800" b="0" i="0" u="none" strike="noStrike" cap="none" dirty="0">
                <a:solidFill>
                  <a:srgbClr val="000000"/>
                </a:solidFill>
                <a:latin typeface="Arial"/>
                <a:ea typeface="Arial"/>
                <a:cs typeface="Arial"/>
                <a:sym typeface="Arial"/>
              </a:rPr>
              <a:t>Play</a:t>
            </a:r>
            <a:r>
              <a:rPr lang="zh-CN" altLang="en-US" sz="1800" b="0" i="0" u="none" strike="noStrike" cap="none" dirty="0">
                <a:solidFill>
                  <a:srgbClr val="000000"/>
                </a:solidFill>
                <a:latin typeface="Arial"/>
                <a:ea typeface="Arial"/>
                <a:cs typeface="Arial"/>
                <a:sym typeface="Arial"/>
              </a:rPr>
              <a:t> </a:t>
            </a:r>
            <a:r>
              <a:rPr lang="en-US" altLang="zh-CN" sz="1800" b="0" i="0" u="none" strike="noStrike" cap="none" dirty="0">
                <a:solidFill>
                  <a:srgbClr val="000000"/>
                </a:solidFill>
                <a:latin typeface="Arial"/>
                <a:ea typeface="Arial"/>
                <a:cs typeface="Arial"/>
                <a:sym typeface="Arial"/>
              </a:rPr>
              <a:t>with</a:t>
            </a:r>
            <a:r>
              <a:rPr lang="zh-CN" altLang="en-US" sz="1800" b="0" i="0" u="none" strike="noStrike" cap="none" dirty="0">
                <a:solidFill>
                  <a:srgbClr val="000000"/>
                </a:solidFill>
                <a:latin typeface="Arial"/>
                <a:ea typeface="Arial"/>
                <a:cs typeface="Arial"/>
                <a:sym typeface="Arial"/>
              </a:rPr>
              <a:t> </a:t>
            </a:r>
            <a:r>
              <a:rPr lang="en-US" altLang="zh-CN" sz="1800" b="0" i="0" u="none" strike="noStrike" cap="none" dirty="0" err="1">
                <a:solidFill>
                  <a:srgbClr val="000000"/>
                </a:solidFill>
                <a:latin typeface="Arial"/>
                <a:ea typeface="Arial"/>
                <a:cs typeface="Arial"/>
                <a:sym typeface="Arial"/>
              </a:rPr>
              <a:t>KMeans</a:t>
            </a:r>
            <a:r>
              <a:rPr lang="en-US" sz="1800" b="0" i="0" u="none" strike="noStrike" cap="none" dirty="0">
                <a:solidFill>
                  <a:srgbClr val="000000"/>
                </a:solidFill>
                <a:latin typeface="Arial"/>
                <a:ea typeface="Arial"/>
                <a:cs typeface="Arial"/>
                <a:sym typeface="Arial"/>
              </a:rPr>
              <a:t>:</a:t>
            </a:r>
            <a:r>
              <a:rPr lang="en-US" sz="1800" b="0" i="0" u="none" strike="noStrike" cap="none" dirty="0">
                <a:solidFill>
                  <a:srgbClr val="595959"/>
                </a:solidFill>
                <a:latin typeface="Arial"/>
                <a:ea typeface="Arial"/>
                <a:cs typeface="Arial"/>
                <a:sym typeface="Arial"/>
              </a:rPr>
              <a:t> </a:t>
            </a:r>
            <a:r>
              <a:rPr lang="en-US" sz="1800" b="0" i="0" u="sng" strike="noStrike" cap="none" dirty="0">
                <a:solidFill>
                  <a:schemeClr val="hlink"/>
                </a:solidFill>
                <a:latin typeface="Arial"/>
                <a:ea typeface="Arial"/>
                <a:cs typeface="Arial"/>
                <a:sym typeface="Arial"/>
                <a:hlinkClick r:id="rId3"/>
              </a:rPr>
              <a:t>https://www.naftaliharris.com/blog/visualizing-k-means-clustering/</a:t>
            </a:r>
            <a:endParaRPr lang="en-US" sz="18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59483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03BA0-803D-1BA4-D710-B29B461817C4}"/>
              </a:ext>
            </a:extLst>
          </p:cNvPr>
          <p:cNvSpPr>
            <a:spLocks noGrp="1"/>
          </p:cNvSpPr>
          <p:nvPr>
            <p:ph type="title"/>
          </p:nvPr>
        </p:nvSpPr>
        <p:spPr/>
        <p:txBody>
          <a:bodyPr/>
          <a:lstStyle/>
          <a:p>
            <a:r>
              <a:rPr lang="en-US" dirty="0"/>
              <a:t>Hyperparameter: number of clusters (K)</a:t>
            </a:r>
          </a:p>
        </p:txBody>
      </p:sp>
      <p:pic>
        <p:nvPicPr>
          <p:cNvPr id="6" name="Content Placeholder 5" descr="A group of colorful shapes&#10;&#10;Description automatically generated">
            <a:extLst>
              <a:ext uri="{FF2B5EF4-FFF2-40B4-BE49-F238E27FC236}">
                <a16:creationId xmlns:a16="http://schemas.microsoft.com/office/drawing/2014/main" id="{BCF2C664-D4B8-0764-5A4B-287108EB4A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524000"/>
            <a:ext cx="10972800" cy="4571999"/>
          </a:xfrm>
        </p:spPr>
      </p:pic>
      <p:sp>
        <p:nvSpPr>
          <p:cNvPr id="4" name="Slide Number Placeholder 3">
            <a:extLst>
              <a:ext uri="{FF2B5EF4-FFF2-40B4-BE49-F238E27FC236}">
                <a16:creationId xmlns:a16="http://schemas.microsoft.com/office/drawing/2014/main" id="{0FA2AEAE-D479-AFA6-8034-738F33E70ADB}"/>
              </a:ext>
            </a:extLst>
          </p:cNvPr>
          <p:cNvSpPr>
            <a:spLocks noGrp="1"/>
          </p:cNvSpPr>
          <p:nvPr>
            <p:ph type="sldNum" sz="quarter" idx="12"/>
          </p:nvPr>
        </p:nvSpPr>
        <p:spPr/>
        <p:txBody>
          <a:bodyPr/>
          <a:lstStyle/>
          <a:p>
            <a:fld id="{F9913601-2E22-4589-A394-4D3650FFD697}"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531950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6B98E-25A6-8B4E-A636-0F7B0D9B3E2C}"/>
              </a:ext>
            </a:extLst>
          </p:cNvPr>
          <p:cNvSpPr>
            <a:spLocks noGrp="1"/>
          </p:cNvSpPr>
          <p:nvPr>
            <p:ph type="title"/>
          </p:nvPr>
        </p:nvSpPr>
        <p:spPr/>
        <p:txBody>
          <a:bodyPr/>
          <a:lstStyle/>
          <a:p>
            <a:r>
              <a:rPr lang="en-US" dirty="0"/>
              <a:t>K-means Example: Image Segmentation</a:t>
            </a:r>
          </a:p>
        </p:txBody>
      </p:sp>
      <p:sp>
        <p:nvSpPr>
          <p:cNvPr id="4" name="Slide Number Placeholder 3">
            <a:extLst>
              <a:ext uri="{FF2B5EF4-FFF2-40B4-BE49-F238E27FC236}">
                <a16:creationId xmlns:a16="http://schemas.microsoft.com/office/drawing/2014/main" id="{5D353051-98C4-BE4E-ABB7-BA6ED35E2F47}"/>
              </a:ext>
            </a:extLst>
          </p:cNvPr>
          <p:cNvSpPr>
            <a:spLocks noGrp="1"/>
          </p:cNvSpPr>
          <p:nvPr>
            <p:ph type="sldNum" sz="quarter" idx="12"/>
          </p:nvPr>
        </p:nvSpPr>
        <p:spPr/>
        <p:txBody>
          <a:bodyPr/>
          <a:lstStyle/>
          <a:p>
            <a:fld id="{82BAABBF-CE1E-8A4C-92D8-393D0291D808}" type="slidenum">
              <a:rPr lang="en-US" smtClean="0"/>
              <a:t>23</a:t>
            </a:fld>
            <a:endParaRPr lang="en-US"/>
          </a:p>
        </p:txBody>
      </p:sp>
      <p:pic>
        <p:nvPicPr>
          <p:cNvPr id="8" name="Content Placeholder 7" descr="A person using a camera&#10;&#10;Description automatically generated">
            <a:extLst>
              <a:ext uri="{FF2B5EF4-FFF2-40B4-BE49-F238E27FC236}">
                <a16:creationId xmlns:a16="http://schemas.microsoft.com/office/drawing/2014/main" id="{B4A25CA1-92C1-CA0D-E82F-BB74617C5D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0478" y="1960762"/>
            <a:ext cx="6918362" cy="3627238"/>
          </a:xfrm>
        </p:spPr>
      </p:pic>
    </p:spTree>
    <p:extLst>
      <p:ext uri="{BB962C8B-B14F-4D97-AF65-F5344CB8AC3E}">
        <p14:creationId xmlns:p14="http://schemas.microsoft.com/office/powerpoint/2010/main" val="2325154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6B98E-25A6-8B4E-A636-0F7B0D9B3E2C}"/>
              </a:ext>
            </a:extLst>
          </p:cNvPr>
          <p:cNvSpPr>
            <a:spLocks noGrp="1"/>
          </p:cNvSpPr>
          <p:nvPr>
            <p:ph type="title"/>
          </p:nvPr>
        </p:nvSpPr>
        <p:spPr/>
        <p:txBody>
          <a:bodyPr/>
          <a:lstStyle/>
          <a:p>
            <a:r>
              <a:rPr lang="en-US" dirty="0"/>
              <a:t>K-means Example: brain scan</a:t>
            </a:r>
          </a:p>
        </p:txBody>
      </p:sp>
      <p:sp>
        <p:nvSpPr>
          <p:cNvPr id="4" name="Slide Number Placeholder 3">
            <a:extLst>
              <a:ext uri="{FF2B5EF4-FFF2-40B4-BE49-F238E27FC236}">
                <a16:creationId xmlns:a16="http://schemas.microsoft.com/office/drawing/2014/main" id="{5D353051-98C4-BE4E-ABB7-BA6ED35E2F47}"/>
              </a:ext>
            </a:extLst>
          </p:cNvPr>
          <p:cNvSpPr>
            <a:spLocks noGrp="1"/>
          </p:cNvSpPr>
          <p:nvPr>
            <p:ph type="sldNum" sz="quarter" idx="12"/>
          </p:nvPr>
        </p:nvSpPr>
        <p:spPr/>
        <p:txBody>
          <a:bodyPr/>
          <a:lstStyle/>
          <a:p>
            <a:fld id="{82BAABBF-CE1E-8A4C-92D8-393D0291D808}" type="slidenum">
              <a:rPr lang="en-US" smtClean="0"/>
              <a:t>24</a:t>
            </a:fld>
            <a:endParaRPr lang="en-US"/>
          </a:p>
        </p:txBody>
      </p:sp>
      <p:pic>
        <p:nvPicPr>
          <p:cNvPr id="5" name="Picture 4" descr="A close-up of a brain scan&#10;&#10;Description automatically generated">
            <a:extLst>
              <a:ext uri="{FF2B5EF4-FFF2-40B4-BE49-F238E27FC236}">
                <a16:creationId xmlns:a16="http://schemas.microsoft.com/office/drawing/2014/main" id="{ACFC8067-9865-6568-09CD-AA60950DE25B}"/>
              </a:ext>
            </a:extLst>
          </p:cNvPr>
          <p:cNvPicPr>
            <a:picLocks noChangeAspect="1"/>
          </p:cNvPicPr>
          <p:nvPr/>
        </p:nvPicPr>
        <p:blipFill rotWithShape="1">
          <a:blip r:embed="rId2">
            <a:extLst>
              <a:ext uri="{28A0092B-C50C-407E-A947-70E740481C1C}">
                <a14:useLocalDpi xmlns:a14="http://schemas.microsoft.com/office/drawing/2010/main" val="0"/>
              </a:ext>
            </a:extLst>
          </a:blip>
          <a:srcRect b="2225"/>
          <a:stretch/>
        </p:blipFill>
        <p:spPr>
          <a:xfrm>
            <a:off x="2603141" y="1818670"/>
            <a:ext cx="5988409" cy="4324955"/>
          </a:xfrm>
          <a:prstGeom prst="rect">
            <a:avLst/>
          </a:prstGeom>
        </p:spPr>
      </p:pic>
    </p:spTree>
    <p:extLst>
      <p:ext uri="{BB962C8B-B14F-4D97-AF65-F5344CB8AC3E}">
        <p14:creationId xmlns:p14="http://schemas.microsoft.com/office/powerpoint/2010/main" val="3258553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1C4E8D-322A-71D5-5407-54E05D537319}"/>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16C7D6BA-E917-31A6-F556-7A59879B0C12}"/>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6C13CAC2-716D-A72B-1C43-0AFF7B0CE34F}"/>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21347B7A-C708-A5E7-95D9-B4564F37A689}"/>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A2C2A4B1-15A8-C774-B868-58AF19683014}"/>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DFE8CF52-A203-4024-AC40-AEEC261BBB3B}"/>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3693471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a:lnSpc>
                <a:spcPct val="150000"/>
              </a:lnSpc>
            </a:pPr>
            <a:r>
              <a:rPr lang="en-US" dirty="0"/>
              <a:t>Clustering Analysis: Basic Concepts</a:t>
            </a:r>
          </a:p>
          <a:p>
            <a:pPr>
              <a:lnSpc>
                <a:spcPct val="150000"/>
              </a:lnSpc>
            </a:pPr>
            <a:r>
              <a:rPr lang="en-US" dirty="0"/>
              <a:t>K-means</a:t>
            </a:r>
          </a:p>
          <a:p>
            <a:pPr>
              <a:lnSpc>
                <a:spcPct val="150000"/>
              </a:lnSpc>
            </a:pPr>
            <a:r>
              <a:rPr lang="en-US" altLang="zh-CN" dirty="0"/>
              <a:t>Hierarchical Methods</a:t>
            </a:r>
          </a:p>
          <a:p>
            <a:pPr>
              <a:lnSpc>
                <a:spcPct val="150000"/>
              </a:lnSpc>
            </a:pPr>
            <a:r>
              <a:rPr lang="zh-CN" altLang="en-US" dirty="0"/>
              <a:t>*</a:t>
            </a:r>
            <a:r>
              <a:rPr lang="en-US" altLang="zh-CN" dirty="0"/>
              <a:t>DBSCAN</a:t>
            </a:r>
          </a:p>
          <a:p>
            <a:pPr>
              <a:lnSpc>
                <a:spcPct val="150000"/>
              </a:lnSpc>
            </a:pPr>
            <a:r>
              <a:rPr lang="en-US" altLang="zh-CN" dirty="0"/>
              <a:t>Summary</a:t>
            </a:r>
          </a:p>
          <a:p>
            <a:endParaRPr lang="en-US" dirty="0"/>
          </a:p>
          <a:p>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26</a:t>
            </a:fld>
            <a:endParaRPr lang="en-US" dirty="0">
              <a:solidFill>
                <a:prstClr val="black"/>
              </a:solidFill>
            </a:endParaRPr>
          </a:p>
        </p:txBody>
      </p:sp>
      <p:sp>
        <p:nvSpPr>
          <p:cNvPr id="5" name="AutoShape 8"/>
          <p:cNvSpPr>
            <a:spLocks noChangeArrowheads="1"/>
          </p:cNvSpPr>
          <p:nvPr/>
        </p:nvSpPr>
        <p:spPr bwMode="auto">
          <a:xfrm rot="9803581">
            <a:off x="4624846" y="2979721"/>
            <a:ext cx="533400" cy="381000"/>
          </a:xfrm>
          <a:prstGeom prst="notchedRightArrow">
            <a:avLst>
              <a:gd name="adj1" fmla="val 50000"/>
              <a:gd name="adj2" fmla="val 35000"/>
            </a:avLst>
          </a:prstGeom>
          <a:solidFill>
            <a:srgbClr val="FF9900"/>
          </a:solidFill>
          <a:ln w="9525">
            <a:solidFill>
              <a:schemeClr val="tx1"/>
            </a:solidFill>
            <a:miter lim="800000"/>
            <a:headEnd/>
            <a:tailEnd/>
          </a:ln>
        </p:spPr>
        <p:txBody>
          <a:bodyPr rot="10800000" wrap="none" anchor="ctr"/>
          <a:lstStyle/>
          <a:p>
            <a:endParaRPr lang="en-US">
              <a:solidFill>
                <a:prstClr val="black"/>
              </a:solidFill>
            </a:endParaRPr>
          </a:p>
        </p:txBody>
      </p:sp>
    </p:spTree>
    <p:extLst>
      <p:ext uri="{BB962C8B-B14F-4D97-AF65-F5344CB8AC3E}">
        <p14:creationId xmlns:p14="http://schemas.microsoft.com/office/powerpoint/2010/main" val="3537008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2E12-71DF-0FA3-BAF5-F7C4DB33ED51}"/>
              </a:ext>
            </a:extLst>
          </p:cNvPr>
          <p:cNvSpPr>
            <a:spLocks noGrp="1"/>
          </p:cNvSpPr>
          <p:nvPr>
            <p:ph type="title"/>
          </p:nvPr>
        </p:nvSpPr>
        <p:spPr/>
        <p:txBody>
          <a:bodyPr/>
          <a:lstStyle/>
          <a:p>
            <a:r>
              <a:rPr lang="en-US" dirty="0"/>
              <a:t>Distance between clusters</a:t>
            </a:r>
          </a:p>
        </p:txBody>
      </p:sp>
      <p:sp>
        <p:nvSpPr>
          <p:cNvPr id="3" name="Content Placeholder 2">
            <a:extLst>
              <a:ext uri="{FF2B5EF4-FFF2-40B4-BE49-F238E27FC236}">
                <a16:creationId xmlns:a16="http://schemas.microsoft.com/office/drawing/2014/main" id="{44FCD7E7-33B4-A816-F945-08C9A29B2C36}"/>
              </a:ext>
            </a:extLst>
          </p:cNvPr>
          <p:cNvSpPr>
            <a:spLocks noGrp="1"/>
          </p:cNvSpPr>
          <p:nvPr>
            <p:ph idx="1"/>
          </p:nvPr>
        </p:nvSpPr>
        <p:spPr>
          <a:xfrm>
            <a:off x="609599" y="1194816"/>
            <a:ext cx="10972800" cy="5334000"/>
          </a:xfrm>
        </p:spPr>
        <p:txBody>
          <a:bodyPr/>
          <a:lstStyle/>
          <a:p>
            <a:r>
              <a:rPr lang="en-US" dirty="0"/>
              <a:t>How to measure the distance between two clusters? </a:t>
            </a:r>
          </a:p>
        </p:txBody>
      </p:sp>
      <p:sp>
        <p:nvSpPr>
          <p:cNvPr id="4" name="Slide Number Placeholder 3">
            <a:extLst>
              <a:ext uri="{FF2B5EF4-FFF2-40B4-BE49-F238E27FC236}">
                <a16:creationId xmlns:a16="http://schemas.microsoft.com/office/drawing/2014/main" id="{7CDB7615-055D-5D4A-5259-68210411F46D}"/>
              </a:ext>
            </a:extLst>
          </p:cNvPr>
          <p:cNvSpPr>
            <a:spLocks noGrp="1"/>
          </p:cNvSpPr>
          <p:nvPr>
            <p:ph type="sldNum" sz="quarter" idx="12"/>
          </p:nvPr>
        </p:nvSpPr>
        <p:spPr/>
        <p:txBody>
          <a:bodyPr/>
          <a:lstStyle/>
          <a:p>
            <a:fld id="{F9913601-2E22-4589-A394-4D3650FFD697}" type="slidenum">
              <a:rPr lang="en-US" smtClean="0">
                <a:solidFill>
                  <a:prstClr val="black"/>
                </a:solidFill>
              </a:rPr>
              <a:pPr/>
              <a:t>27</a:t>
            </a:fld>
            <a:endParaRPr lang="en-US" dirty="0">
              <a:solidFill>
                <a:prstClr val="black"/>
              </a:solidFill>
            </a:endParaRPr>
          </a:p>
        </p:txBody>
      </p:sp>
      <p:pic>
        <p:nvPicPr>
          <p:cNvPr id="6" name="Picture 5" descr="A diagram of clustering data&#10;&#10;Description automatically generated">
            <a:extLst>
              <a:ext uri="{FF2B5EF4-FFF2-40B4-BE49-F238E27FC236}">
                <a16:creationId xmlns:a16="http://schemas.microsoft.com/office/drawing/2014/main" id="{C730E7C6-6FE2-BD5A-6EDC-C71C627B4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610" y="2226691"/>
            <a:ext cx="5459779" cy="4175125"/>
          </a:xfrm>
          <a:prstGeom prst="rect">
            <a:avLst/>
          </a:prstGeom>
        </p:spPr>
      </p:pic>
    </p:spTree>
    <p:extLst>
      <p:ext uri="{BB962C8B-B14F-4D97-AF65-F5344CB8AC3E}">
        <p14:creationId xmlns:p14="http://schemas.microsoft.com/office/powerpoint/2010/main" val="1914265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2E12-71DF-0FA3-BAF5-F7C4DB33ED51}"/>
              </a:ext>
            </a:extLst>
          </p:cNvPr>
          <p:cNvSpPr>
            <a:spLocks noGrp="1"/>
          </p:cNvSpPr>
          <p:nvPr>
            <p:ph type="title"/>
          </p:nvPr>
        </p:nvSpPr>
        <p:spPr/>
        <p:txBody>
          <a:bodyPr/>
          <a:lstStyle/>
          <a:p>
            <a:r>
              <a:rPr lang="en-US" dirty="0"/>
              <a:t>Distance between clusters</a:t>
            </a:r>
          </a:p>
        </p:txBody>
      </p:sp>
      <p:sp>
        <p:nvSpPr>
          <p:cNvPr id="3" name="Content Placeholder 2">
            <a:extLst>
              <a:ext uri="{FF2B5EF4-FFF2-40B4-BE49-F238E27FC236}">
                <a16:creationId xmlns:a16="http://schemas.microsoft.com/office/drawing/2014/main" id="{44FCD7E7-33B4-A816-F945-08C9A29B2C36}"/>
              </a:ext>
            </a:extLst>
          </p:cNvPr>
          <p:cNvSpPr>
            <a:spLocks noGrp="1"/>
          </p:cNvSpPr>
          <p:nvPr>
            <p:ph idx="1"/>
          </p:nvPr>
        </p:nvSpPr>
        <p:spPr>
          <a:xfrm>
            <a:off x="609599" y="1194816"/>
            <a:ext cx="10972800" cy="5334000"/>
          </a:xfrm>
        </p:spPr>
        <p:txBody>
          <a:bodyPr/>
          <a:lstStyle/>
          <a:p>
            <a:r>
              <a:rPr lang="en-US" dirty="0"/>
              <a:t>How to measure the distance between two clusters? </a:t>
            </a:r>
          </a:p>
        </p:txBody>
      </p:sp>
      <p:sp>
        <p:nvSpPr>
          <p:cNvPr id="4" name="Slide Number Placeholder 3">
            <a:extLst>
              <a:ext uri="{FF2B5EF4-FFF2-40B4-BE49-F238E27FC236}">
                <a16:creationId xmlns:a16="http://schemas.microsoft.com/office/drawing/2014/main" id="{7CDB7615-055D-5D4A-5259-68210411F46D}"/>
              </a:ext>
            </a:extLst>
          </p:cNvPr>
          <p:cNvSpPr>
            <a:spLocks noGrp="1"/>
          </p:cNvSpPr>
          <p:nvPr>
            <p:ph type="sldNum" sz="quarter" idx="12"/>
          </p:nvPr>
        </p:nvSpPr>
        <p:spPr/>
        <p:txBody>
          <a:bodyPr/>
          <a:lstStyle/>
          <a:p>
            <a:fld id="{F9913601-2E22-4589-A394-4D3650FFD697}" type="slidenum">
              <a:rPr lang="en-US" smtClean="0">
                <a:solidFill>
                  <a:prstClr val="black"/>
                </a:solidFill>
              </a:rPr>
              <a:pPr/>
              <a:t>28</a:t>
            </a:fld>
            <a:endParaRPr lang="en-US" dirty="0">
              <a:solidFill>
                <a:prstClr val="black"/>
              </a:solidFill>
            </a:endParaRPr>
          </a:p>
        </p:txBody>
      </p:sp>
      <p:pic>
        <p:nvPicPr>
          <p:cNvPr id="7" name="Picture 6" descr="A diagram of clustering diagram&#10;&#10;Description automatically generated">
            <a:extLst>
              <a:ext uri="{FF2B5EF4-FFF2-40B4-BE49-F238E27FC236}">
                <a16:creationId xmlns:a16="http://schemas.microsoft.com/office/drawing/2014/main" id="{CCAB2C5E-8F5A-4B4A-91D4-751D41CD2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6545" y="1976655"/>
            <a:ext cx="7300635" cy="4552161"/>
          </a:xfrm>
          <a:prstGeom prst="rect">
            <a:avLst/>
          </a:prstGeom>
        </p:spPr>
      </p:pic>
      <p:sp>
        <p:nvSpPr>
          <p:cNvPr id="5" name="TextBox 4">
            <a:extLst>
              <a:ext uri="{FF2B5EF4-FFF2-40B4-BE49-F238E27FC236}">
                <a16:creationId xmlns:a16="http://schemas.microsoft.com/office/drawing/2014/main" id="{47A5ED2D-D735-4998-9790-252D550322AC}"/>
              </a:ext>
            </a:extLst>
          </p:cNvPr>
          <p:cNvSpPr txBox="1"/>
          <p:nvPr/>
        </p:nvSpPr>
        <p:spPr>
          <a:xfrm>
            <a:off x="857251" y="2093119"/>
            <a:ext cx="4018729" cy="1200329"/>
          </a:xfrm>
          <a:prstGeom prst="rect">
            <a:avLst/>
          </a:prstGeom>
          <a:noFill/>
        </p:spPr>
        <p:txBody>
          <a:bodyPr wrap="none" rtlCol="0">
            <a:spAutoFit/>
          </a:bodyPr>
          <a:lstStyle/>
          <a:p>
            <a:r>
              <a:rPr lang="en-US" altLang="zh-CN" dirty="0"/>
              <a:t>Distances</a:t>
            </a:r>
            <a:r>
              <a:rPr lang="zh-CN" altLang="en-US" dirty="0"/>
              <a:t> </a:t>
            </a:r>
            <a:r>
              <a:rPr lang="en-US" altLang="zh-CN" dirty="0"/>
              <a:t>to</a:t>
            </a:r>
            <a:r>
              <a:rPr lang="zh-CN" altLang="en-US" dirty="0"/>
              <a:t> </a:t>
            </a:r>
            <a:endParaRPr lang="en-US" altLang="zh-CN" dirty="0"/>
          </a:p>
          <a:p>
            <a:pPr marL="285750" indent="-285750">
              <a:buFont typeface="Arial" panose="020B0604020202020204" pitchFamily="34" charset="0"/>
              <a:buChar char="•"/>
            </a:pPr>
            <a:r>
              <a:rPr lang="en-US" altLang="zh-CN" dirty="0"/>
              <a:t>Closest</a:t>
            </a:r>
            <a:r>
              <a:rPr lang="zh-CN" altLang="en-US" dirty="0"/>
              <a:t> </a:t>
            </a:r>
            <a:r>
              <a:rPr lang="en-US" altLang="zh-CN" dirty="0"/>
              <a:t>point</a:t>
            </a:r>
            <a:r>
              <a:rPr lang="zh-CN" altLang="en-US" dirty="0"/>
              <a:t> </a:t>
            </a:r>
            <a:r>
              <a:rPr lang="en-US" altLang="zh-CN" dirty="0"/>
              <a:t>(single</a:t>
            </a:r>
            <a:r>
              <a:rPr lang="zh-CN" altLang="en-US" dirty="0"/>
              <a:t> </a:t>
            </a:r>
            <a:r>
              <a:rPr lang="en-US" altLang="zh-CN" dirty="0"/>
              <a:t>linkage)</a:t>
            </a:r>
          </a:p>
          <a:p>
            <a:pPr marL="285750" indent="-285750">
              <a:buFont typeface="Arial" panose="020B0604020202020204" pitchFamily="34" charset="0"/>
              <a:buChar char="•"/>
            </a:pPr>
            <a:r>
              <a:rPr lang="en-US" altLang="zh-CN" dirty="0"/>
              <a:t>Farthest</a:t>
            </a:r>
            <a:r>
              <a:rPr lang="zh-CN" altLang="en-US" dirty="0"/>
              <a:t> </a:t>
            </a:r>
            <a:r>
              <a:rPr lang="en-US" altLang="zh-CN" dirty="0"/>
              <a:t>point</a:t>
            </a:r>
            <a:r>
              <a:rPr lang="zh-CN" altLang="en-US" dirty="0"/>
              <a:t> </a:t>
            </a:r>
            <a:r>
              <a:rPr lang="en-US" altLang="zh-CN" dirty="0"/>
              <a:t>(complete</a:t>
            </a:r>
            <a:r>
              <a:rPr lang="zh-CN" altLang="en-US" dirty="0"/>
              <a:t> </a:t>
            </a:r>
            <a:r>
              <a:rPr lang="en-US" altLang="zh-CN" dirty="0"/>
              <a:t>linkage)</a:t>
            </a:r>
          </a:p>
          <a:p>
            <a:pPr marL="285750" indent="-285750">
              <a:buFont typeface="Arial" panose="020B0604020202020204" pitchFamily="34" charset="0"/>
              <a:buChar char="•"/>
            </a:pPr>
            <a:r>
              <a:rPr lang="en-US" altLang="zh-CN" dirty="0"/>
              <a:t>Average</a:t>
            </a:r>
            <a:r>
              <a:rPr lang="zh-CN" altLang="en-US" dirty="0"/>
              <a:t> </a:t>
            </a:r>
            <a:r>
              <a:rPr lang="en-US" altLang="zh-CN" dirty="0"/>
              <a:t>of</a:t>
            </a:r>
            <a:r>
              <a:rPr lang="zh-CN" altLang="en-US" dirty="0"/>
              <a:t> </a:t>
            </a:r>
            <a:r>
              <a:rPr lang="en-US" altLang="zh-CN" dirty="0"/>
              <a:t>all</a:t>
            </a:r>
            <a:r>
              <a:rPr lang="zh-CN" altLang="en-US" dirty="0"/>
              <a:t> </a:t>
            </a:r>
            <a:r>
              <a:rPr lang="en-US" altLang="zh-CN" dirty="0"/>
              <a:t>points</a:t>
            </a:r>
            <a:r>
              <a:rPr lang="zh-CN" altLang="en-US" dirty="0"/>
              <a:t> </a:t>
            </a:r>
            <a:r>
              <a:rPr lang="en-US" altLang="zh-CN" dirty="0"/>
              <a:t>(Average</a:t>
            </a:r>
            <a:r>
              <a:rPr lang="zh-CN" altLang="en-US" dirty="0"/>
              <a:t> </a:t>
            </a:r>
            <a:r>
              <a:rPr lang="en-US" altLang="zh-CN" dirty="0"/>
              <a:t>linkage)</a:t>
            </a:r>
            <a:endParaRPr lang="en-US" dirty="0"/>
          </a:p>
        </p:txBody>
      </p:sp>
    </p:spTree>
    <p:extLst>
      <p:ext uri="{BB962C8B-B14F-4D97-AF65-F5344CB8AC3E}">
        <p14:creationId xmlns:p14="http://schemas.microsoft.com/office/powerpoint/2010/main" val="2155122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8B9AF-E8C9-E75D-283D-A28CB47305C6}"/>
              </a:ext>
            </a:extLst>
          </p:cNvPr>
          <p:cNvSpPr>
            <a:spLocks noGrp="1"/>
          </p:cNvSpPr>
          <p:nvPr>
            <p:ph type="title"/>
          </p:nvPr>
        </p:nvSpPr>
        <p:spPr/>
        <p:txBody>
          <a:bodyPr/>
          <a:lstStyle/>
          <a:p>
            <a:r>
              <a:rPr lang="en-US" altLang="zh-CN" dirty="0"/>
              <a:t>B</a:t>
            </a:r>
            <a:r>
              <a:rPr lang="en-US" dirty="0"/>
              <a:t>ottom-up Hierarchical Clustering</a:t>
            </a:r>
          </a:p>
        </p:txBody>
      </p:sp>
      <p:sp>
        <p:nvSpPr>
          <p:cNvPr id="3" name="Content Placeholder 2">
            <a:extLst>
              <a:ext uri="{FF2B5EF4-FFF2-40B4-BE49-F238E27FC236}">
                <a16:creationId xmlns:a16="http://schemas.microsoft.com/office/drawing/2014/main" id="{3EA048A5-FAA8-51FB-F930-EC0FFDE9A254}"/>
              </a:ext>
            </a:extLst>
          </p:cNvPr>
          <p:cNvSpPr>
            <a:spLocks noGrp="1"/>
          </p:cNvSpPr>
          <p:nvPr>
            <p:ph idx="1"/>
          </p:nvPr>
        </p:nvSpPr>
        <p:spPr/>
        <p:txBody>
          <a:bodyPr>
            <a:normAutofit/>
          </a:bodyPr>
          <a:lstStyle/>
          <a:p>
            <a:r>
              <a:rPr lang="en-US" sz="2000" dirty="0"/>
              <a:t>Take points that are close-by as a cluster.</a:t>
            </a:r>
          </a:p>
          <a:p>
            <a:r>
              <a:rPr lang="en-US" sz="2000" dirty="0"/>
              <a:t>Merge clusters that are close-by into new “super clusters”</a:t>
            </a:r>
          </a:p>
          <a:p>
            <a:r>
              <a:rPr lang="en-US" sz="2000" dirty="0"/>
              <a:t>Repeat the above until we have the desired number of clusters. </a:t>
            </a:r>
          </a:p>
          <a:p>
            <a:pPr lvl="1"/>
            <a:r>
              <a:rPr lang="en-US" sz="1800" dirty="0"/>
              <a:t>Or some termination condition is met</a:t>
            </a:r>
          </a:p>
          <a:p>
            <a:pPr lvl="1"/>
            <a:endParaRPr lang="en-US" sz="1800" dirty="0"/>
          </a:p>
          <a:p>
            <a:pPr lvl="1"/>
            <a:endParaRPr lang="en-US" sz="1800" dirty="0"/>
          </a:p>
          <a:p>
            <a:pPr lvl="1"/>
            <a:endParaRPr lang="en-US" sz="1800" dirty="0"/>
          </a:p>
          <a:p>
            <a:endParaRPr lang="en-US" sz="2800" dirty="0"/>
          </a:p>
          <a:p>
            <a:pPr marL="0" indent="0">
              <a:buNone/>
            </a:pPr>
            <a:endParaRPr lang="en-US" sz="2800" dirty="0"/>
          </a:p>
        </p:txBody>
      </p:sp>
      <p:sp>
        <p:nvSpPr>
          <p:cNvPr id="4" name="Slide Number Placeholder 3">
            <a:extLst>
              <a:ext uri="{FF2B5EF4-FFF2-40B4-BE49-F238E27FC236}">
                <a16:creationId xmlns:a16="http://schemas.microsoft.com/office/drawing/2014/main" id="{E36214F3-5FE1-CB98-A199-75C1EA9D8A61}"/>
              </a:ext>
            </a:extLst>
          </p:cNvPr>
          <p:cNvSpPr>
            <a:spLocks noGrp="1"/>
          </p:cNvSpPr>
          <p:nvPr>
            <p:ph type="sldNum" sz="quarter" idx="12"/>
          </p:nvPr>
        </p:nvSpPr>
        <p:spPr/>
        <p:txBody>
          <a:bodyPr/>
          <a:lstStyle/>
          <a:p>
            <a:fld id="{F9913601-2E22-4589-A394-4D3650FFD697}" type="slidenum">
              <a:rPr lang="en-US" smtClean="0">
                <a:solidFill>
                  <a:prstClr val="black"/>
                </a:solidFill>
              </a:rPr>
              <a:pPr/>
              <a:t>29</a:t>
            </a:fld>
            <a:endParaRPr lang="en-US" dirty="0">
              <a:solidFill>
                <a:prstClr val="black"/>
              </a:solidFill>
            </a:endParaRPr>
          </a:p>
        </p:txBody>
      </p:sp>
      <p:grpSp>
        <p:nvGrpSpPr>
          <p:cNvPr id="5" name="Group 4">
            <a:extLst>
              <a:ext uri="{FF2B5EF4-FFF2-40B4-BE49-F238E27FC236}">
                <a16:creationId xmlns:a16="http://schemas.microsoft.com/office/drawing/2014/main" id="{5C9FE372-7655-BF78-62A3-89BF4386EF0A}"/>
              </a:ext>
            </a:extLst>
          </p:cNvPr>
          <p:cNvGrpSpPr>
            <a:grpSpLocks/>
          </p:cNvGrpSpPr>
          <p:nvPr/>
        </p:nvGrpSpPr>
        <p:grpSpPr bwMode="auto">
          <a:xfrm>
            <a:off x="2514601" y="2743200"/>
            <a:ext cx="6840538" cy="3595688"/>
            <a:chOff x="1200" y="1776"/>
            <a:chExt cx="4309" cy="2265"/>
          </a:xfrm>
        </p:grpSpPr>
        <p:sp>
          <p:nvSpPr>
            <p:cNvPr id="6" name="Line 5">
              <a:extLst>
                <a:ext uri="{FF2B5EF4-FFF2-40B4-BE49-F238E27FC236}">
                  <a16:creationId xmlns:a16="http://schemas.microsoft.com/office/drawing/2014/main" id="{0CA63854-BEF4-935D-954B-F2EE69B3713F}"/>
                </a:ext>
              </a:extLst>
            </p:cNvPr>
            <p:cNvSpPr>
              <a:spLocks noChangeShapeType="1"/>
            </p:cNvSpPr>
            <p:nvPr/>
          </p:nvSpPr>
          <p:spPr bwMode="auto">
            <a:xfrm>
              <a:off x="1200" y="2112"/>
              <a:ext cx="321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7" name="Group 6">
              <a:extLst>
                <a:ext uri="{FF2B5EF4-FFF2-40B4-BE49-F238E27FC236}">
                  <a16:creationId xmlns:a16="http://schemas.microsoft.com/office/drawing/2014/main" id="{FEB40862-FABB-B2F4-A99C-B7A53D54C199}"/>
                </a:ext>
              </a:extLst>
            </p:cNvPr>
            <p:cNvGrpSpPr>
              <a:grpSpLocks/>
            </p:cNvGrpSpPr>
            <p:nvPr/>
          </p:nvGrpSpPr>
          <p:grpSpPr bwMode="auto">
            <a:xfrm>
              <a:off x="1440" y="1785"/>
              <a:ext cx="480" cy="327"/>
              <a:chOff x="1104" y="1785"/>
              <a:chExt cx="480" cy="327"/>
            </a:xfrm>
          </p:grpSpPr>
          <p:sp>
            <p:nvSpPr>
              <p:cNvPr id="59" name="Line 7">
                <a:extLst>
                  <a:ext uri="{FF2B5EF4-FFF2-40B4-BE49-F238E27FC236}">
                    <a16:creationId xmlns:a16="http://schemas.microsoft.com/office/drawing/2014/main" id="{1114483A-051D-649C-EBAD-5D43F1F73928}"/>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Text Box 8">
                <a:extLst>
                  <a:ext uri="{FF2B5EF4-FFF2-40B4-BE49-F238E27FC236}">
                    <a16:creationId xmlns:a16="http://schemas.microsoft.com/office/drawing/2014/main" id="{C7E5AA73-E58B-BF66-051D-939BCA7B253A}"/>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altLang="zh-CN">
                    <a:latin typeface="Times New Roman" pitchFamily="18" charset="0"/>
                    <a:ea typeface="SimSun" pitchFamily="2" charset="-122"/>
                  </a:rPr>
                  <a:t>Step 0</a:t>
                </a:r>
              </a:p>
            </p:txBody>
          </p:sp>
        </p:grpSp>
        <p:grpSp>
          <p:nvGrpSpPr>
            <p:cNvPr id="8" name="Group 9">
              <a:extLst>
                <a:ext uri="{FF2B5EF4-FFF2-40B4-BE49-F238E27FC236}">
                  <a16:creationId xmlns:a16="http://schemas.microsoft.com/office/drawing/2014/main" id="{B4EF8EE4-6179-CEC2-B4CE-7DB382519806}"/>
                </a:ext>
              </a:extLst>
            </p:cNvPr>
            <p:cNvGrpSpPr>
              <a:grpSpLocks/>
            </p:cNvGrpSpPr>
            <p:nvPr/>
          </p:nvGrpSpPr>
          <p:grpSpPr bwMode="auto">
            <a:xfrm>
              <a:off x="1968" y="1776"/>
              <a:ext cx="480" cy="327"/>
              <a:chOff x="1104" y="1785"/>
              <a:chExt cx="480" cy="327"/>
            </a:xfrm>
          </p:grpSpPr>
          <p:sp>
            <p:nvSpPr>
              <p:cNvPr id="57" name="Line 10">
                <a:extLst>
                  <a:ext uri="{FF2B5EF4-FFF2-40B4-BE49-F238E27FC236}">
                    <a16:creationId xmlns:a16="http://schemas.microsoft.com/office/drawing/2014/main" id="{ACBCBE78-C341-0AD3-6EF2-F2D7D3621D1E}"/>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8" name="Text Box 11">
                <a:extLst>
                  <a:ext uri="{FF2B5EF4-FFF2-40B4-BE49-F238E27FC236}">
                    <a16:creationId xmlns:a16="http://schemas.microsoft.com/office/drawing/2014/main" id="{E242169E-88F4-B861-6B60-3D23F2F8A67B}"/>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altLang="zh-CN">
                    <a:latin typeface="Times New Roman" pitchFamily="18" charset="0"/>
                    <a:ea typeface="SimSun" pitchFamily="2" charset="-122"/>
                  </a:rPr>
                  <a:t>Step 1</a:t>
                </a:r>
              </a:p>
            </p:txBody>
          </p:sp>
        </p:grpSp>
        <p:grpSp>
          <p:nvGrpSpPr>
            <p:cNvPr id="9" name="Group 12">
              <a:extLst>
                <a:ext uri="{FF2B5EF4-FFF2-40B4-BE49-F238E27FC236}">
                  <a16:creationId xmlns:a16="http://schemas.microsoft.com/office/drawing/2014/main" id="{F4392DCC-7576-9A51-791B-EABC248AFBCC}"/>
                </a:ext>
              </a:extLst>
            </p:cNvPr>
            <p:cNvGrpSpPr>
              <a:grpSpLocks/>
            </p:cNvGrpSpPr>
            <p:nvPr/>
          </p:nvGrpSpPr>
          <p:grpSpPr bwMode="auto">
            <a:xfrm>
              <a:off x="2496" y="1776"/>
              <a:ext cx="480" cy="327"/>
              <a:chOff x="1104" y="1785"/>
              <a:chExt cx="480" cy="327"/>
            </a:xfrm>
          </p:grpSpPr>
          <p:sp>
            <p:nvSpPr>
              <p:cNvPr id="55" name="Line 13">
                <a:extLst>
                  <a:ext uri="{FF2B5EF4-FFF2-40B4-BE49-F238E27FC236}">
                    <a16:creationId xmlns:a16="http://schemas.microsoft.com/office/drawing/2014/main" id="{DEE9D058-B272-521B-D223-D7B532EE4C0D}"/>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6" name="Text Box 14">
                <a:extLst>
                  <a:ext uri="{FF2B5EF4-FFF2-40B4-BE49-F238E27FC236}">
                    <a16:creationId xmlns:a16="http://schemas.microsoft.com/office/drawing/2014/main" id="{5A8CC8F0-D6B3-1D20-6D2A-7F783CCB70EF}"/>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altLang="zh-CN">
                    <a:latin typeface="Times New Roman" pitchFamily="18" charset="0"/>
                    <a:ea typeface="SimSun" pitchFamily="2" charset="-122"/>
                  </a:rPr>
                  <a:t>Step 2</a:t>
                </a:r>
              </a:p>
            </p:txBody>
          </p:sp>
        </p:grpSp>
        <p:grpSp>
          <p:nvGrpSpPr>
            <p:cNvPr id="10" name="Group 15">
              <a:extLst>
                <a:ext uri="{FF2B5EF4-FFF2-40B4-BE49-F238E27FC236}">
                  <a16:creationId xmlns:a16="http://schemas.microsoft.com/office/drawing/2014/main" id="{B897CB7A-BB50-1759-9F55-39E8E9DC10A9}"/>
                </a:ext>
              </a:extLst>
            </p:cNvPr>
            <p:cNvGrpSpPr>
              <a:grpSpLocks/>
            </p:cNvGrpSpPr>
            <p:nvPr/>
          </p:nvGrpSpPr>
          <p:grpSpPr bwMode="auto">
            <a:xfrm>
              <a:off x="2976" y="1776"/>
              <a:ext cx="480" cy="327"/>
              <a:chOff x="1104" y="1785"/>
              <a:chExt cx="480" cy="327"/>
            </a:xfrm>
          </p:grpSpPr>
          <p:sp>
            <p:nvSpPr>
              <p:cNvPr id="53" name="Line 16">
                <a:extLst>
                  <a:ext uri="{FF2B5EF4-FFF2-40B4-BE49-F238E27FC236}">
                    <a16:creationId xmlns:a16="http://schemas.microsoft.com/office/drawing/2014/main" id="{383ED331-1B5C-A3E6-8446-9664213DC419}"/>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4" name="Text Box 17">
                <a:extLst>
                  <a:ext uri="{FF2B5EF4-FFF2-40B4-BE49-F238E27FC236}">
                    <a16:creationId xmlns:a16="http://schemas.microsoft.com/office/drawing/2014/main" id="{D52A52B2-CCB7-41E3-495A-3A69E17DE6A5}"/>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altLang="zh-CN">
                    <a:latin typeface="Times New Roman" pitchFamily="18" charset="0"/>
                    <a:ea typeface="SimSun" pitchFamily="2" charset="-122"/>
                  </a:rPr>
                  <a:t>Step 3</a:t>
                </a:r>
              </a:p>
            </p:txBody>
          </p:sp>
        </p:grpSp>
        <p:grpSp>
          <p:nvGrpSpPr>
            <p:cNvPr id="11" name="Group 18">
              <a:extLst>
                <a:ext uri="{FF2B5EF4-FFF2-40B4-BE49-F238E27FC236}">
                  <a16:creationId xmlns:a16="http://schemas.microsoft.com/office/drawing/2014/main" id="{74EC9250-BE9C-A52B-9F50-275B599BC729}"/>
                </a:ext>
              </a:extLst>
            </p:cNvPr>
            <p:cNvGrpSpPr>
              <a:grpSpLocks/>
            </p:cNvGrpSpPr>
            <p:nvPr/>
          </p:nvGrpSpPr>
          <p:grpSpPr bwMode="auto">
            <a:xfrm>
              <a:off x="3456" y="1776"/>
              <a:ext cx="480" cy="327"/>
              <a:chOff x="1104" y="1785"/>
              <a:chExt cx="480" cy="327"/>
            </a:xfrm>
          </p:grpSpPr>
          <p:sp>
            <p:nvSpPr>
              <p:cNvPr id="51" name="Line 19">
                <a:extLst>
                  <a:ext uri="{FF2B5EF4-FFF2-40B4-BE49-F238E27FC236}">
                    <a16:creationId xmlns:a16="http://schemas.microsoft.com/office/drawing/2014/main" id="{2900DCD6-F547-8C3D-25A8-EADFAA64FF5C}"/>
                  </a:ext>
                </a:extLst>
              </p:cNvPr>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Text Box 20">
                <a:extLst>
                  <a:ext uri="{FF2B5EF4-FFF2-40B4-BE49-F238E27FC236}">
                    <a16:creationId xmlns:a16="http://schemas.microsoft.com/office/drawing/2014/main" id="{B5E5677F-436F-BCC6-6D22-0EBF26B40ED9}"/>
                  </a:ext>
                </a:extLst>
              </p:cNvPr>
              <p:cNvSpPr txBox="1">
                <a:spLocks noChangeArrowheads="1"/>
              </p:cNvSpPr>
              <p:nvPr/>
            </p:nvSpPr>
            <p:spPr bwMode="auto">
              <a:xfrm>
                <a:off x="1104" y="1785"/>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altLang="zh-CN">
                    <a:latin typeface="Times New Roman" pitchFamily="18" charset="0"/>
                    <a:ea typeface="SimSun" pitchFamily="2" charset="-122"/>
                  </a:rPr>
                  <a:t>Step 4</a:t>
                </a:r>
              </a:p>
            </p:txBody>
          </p:sp>
        </p:grpSp>
        <p:sp>
          <p:nvSpPr>
            <p:cNvPr id="12" name="Text Box 21">
              <a:extLst>
                <a:ext uri="{FF2B5EF4-FFF2-40B4-BE49-F238E27FC236}">
                  <a16:creationId xmlns:a16="http://schemas.microsoft.com/office/drawing/2014/main" id="{AB87D490-E9C4-A1C1-8632-C7FEE68570A6}"/>
                </a:ext>
              </a:extLst>
            </p:cNvPr>
            <p:cNvSpPr txBox="1">
              <a:spLocks noChangeArrowheads="1"/>
            </p:cNvSpPr>
            <p:nvPr/>
          </p:nvSpPr>
          <p:spPr bwMode="auto">
            <a:xfrm>
              <a:off x="1440" y="250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ltLang="zh-CN">
                  <a:latin typeface="Times New Roman" pitchFamily="18" charset="0"/>
                  <a:ea typeface="SimSun" pitchFamily="2" charset="-122"/>
                </a:rPr>
                <a:t>b</a:t>
              </a:r>
            </a:p>
          </p:txBody>
        </p:sp>
        <p:sp>
          <p:nvSpPr>
            <p:cNvPr id="13" name="Text Box 22">
              <a:extLst>
                <a:ext uri="{FF2B5EF4-FFF2-40B4-BE49-F238E27FC236}">
                  <a16:creationId xmlns:a16="http://schemas.microsoft.com/office/drawing/2014/main" id="{927F0166-5070-A284-53B1-E1624DE8A92B}"/>
                </a:ext>
              </a:extLst>
            </p:cNvPr>
            <p:cNvSpPr txBox="1">
              <a:spLocks noChangeArrowheads="1"/>
            </p:cNvSpPr>
            <p:nvPr/>
          </p:nvSpPr>
          <p:spPr bwMode="auto">
            <a:xfrm>
              <a:off x="1440" y="3108"/>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ltLang="zh-CN">
                  <a:latin typeface="Times New Roman" pitchFamily="18" charset="0"/>
                  <a:ea typeface="SimSun" pitchFamily="2" charset="-122"/>
                </a:rPr>
                <a:t>d</a:t>
              </a:r>
            </a:p>
          </p:txBody>
        </p:sp>
        <p:sp>
          <p:nvSpPr>
            <p:cNvPr id="14" name="Text Box 23">
              <a:extLst>
                <a:ext uri="{FF2B5EF4-FFF2-40B4-BE49-F238E27FC236}">
                  <a16:creationId xmlns:a16="http://schemas.microsoft.com/office/drawing/2014/main" id="{37E519E8-0CBA-EBA9-8EFD-F66149A8A31F}"/>
                </a:ext>
              </a:extLst>
            </p:cNvPr>
            <p:cNvSpPr txBox="1">
              <a:spLocks noChangeArrowheads="1"/>
            </p:cNvSpPr>
            <p:nvPr/>
          </p:nvSpPr>
          <p:spPr bwMode="auto">
            <a:xfrm>
              <a:off x="1440" y="2808"/>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ltLang="zh-CN">
                  <a:latin typeface="Times New Roman" pitchFamily="18" charset="0"/>
                  <a:ea typeface="SimSun" pitchFamily="2" charset="-122"/>
                </a:rPr>
                <a:t>c</a:t>
              </a:r>
            </a:p>
          </p:txBody>
        </p:sp>
        <p:sp>
          <p:nvSpPr>
            <p:cNvPr id="15" name="Text Box 24">
              <a:extLst>
                <a:ext uri="{FF2B5EF4-FFF2-40B4-BE49-F238E27FC236}">
                  <a16:creationId xmlns:a16="http://schemas.microsoft.com/office/drawing/2014/main" id="{BDB1729B-3F21-CAFE-D43E-0B89FB5557E3}"/>
                </a:ext>
              </a:extLst>
            </p:cNvPr>
            <p:cNvSpPr txBox="1">
              <a:spLocks noChangeArrowheads="1"/>
            </p:cNvSpPr>
            <p:nvPr/>
          </p:nvSpPr>
          <p:spPr bwMode="auto">
            <a:xfrm>
              <a:off x="1440" y="3408"/>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ltLang="zh-CN">
                  <a:latin typeface="Times New Roman" pitchFamily="18" charset="0"/>
                  <a:ea typeface="SimSun" pitchFamily="2" charset="-122"/>
                </a:rPr>
                <a:t>e</a:t>
              </a:r>
            </a:p>
          </p:txBody>
        </p:sp>
        <p:sp>
          <p:nvSpPr>
            <p:cNvPr id="16" name="Text Box 25">
              <a:extLst>
                <a:ext uri="{FF2B5EF4-FFF2-40B4-BE49-F238E27FC236}">
                  <a16:creationId xmlns:a16="http://schemas.microsoft.com/office/drawing/2014/main" id="{5C44BF9A-AF30-60CA-C7EC-CC8C58DB59A7}"/>
                </a:ext>
              </a:extLst>
            </p:cNvPr>
            <p:cNvSpPr txBox="1">
              <a:spLocks noChangeArrowheads="1"/>
            </p:cNvSpPr>
            <p:nvPr/>
          </p:nvSpPr>
          <p:spPr bwMode="auto">
            <a:xfrm>
              <a:off x="1440" y="2208"/>
              <a:ext cx="1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ltLang="zh-CN">
                  <a:latin typeface="Times New Roman" pitchFamily="18" charset="0"/>
                  <a:ea typeface="SimSun" pitchFamily="2" charset="-122"/>
                </a:rPr>
                <a:t>a</a:t>
              </a:r>
            </a:p>
          </p:txBody>
        </p:sp>
        <p:sp>
          <p:nvSpPr>
            <p:cNvPr id="17" name="Oval 26">
              <a:extLst>
                <a:ext uri="{FF2B5EF4-FFF2-40B4-BE49-F238E27FC236}">
                  <a16:creationId xmlns:a16="http://schemas.microsoft.com/office/drawing/2014/main" id="{4CEEDC17-4087-DF00-8B5A-4B68B648146B}"/>
                </a:ext>
              </a:extLst>
            </p:cNvPr>
            <p:cNvSpPr>
              <a:spLocks noChangeArrowheads="1"/>
            </p:cNvSpPr>
            <p:nvPr/>
          </p:nvSpPr>
          <p:spPr bwMode="auto">
            <a:xfrm>
              <a:off x="1392" y="2256"/>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18" name="Oval 27">
              <a:extLst>
                <a:ext uri="{FF2B5EF4-FFF2-40B4-BE49-F238E27FC236}">
                  <a16:creationId xmlns:a16="http://schemas.microsoft.com/office/drawing/2014/main" id="{8EEE4C9C-5830-2AE1-782A-EB2D05C61AF9}"/>
                </a:ext>
              </a:extLst>
            </p:cNvPr>
            <p:cNvSpPr>
              <a:spLocks noChangeArrowheads="1"/>
            </p:cNvSpPr>
            <p:nvPr/>
          </p:nvSpPr>
          <p:spPr bwMode="auto">
            <a:xfrm>
              <a:off x="1392" y="2544"/>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19" name="Oval 28">
              <a:extLst>
                <a:ext uri="{FF2B5EF4-FFF2-40B4-BE49-F238E27FC236}">
                  <a16:creationId xmlns:a16="http://schemas.microsoft.com/office/drawing/2014/main" id="{F7847C4C-116D-6AF0-53D0-19E793B3DB9B}"/>
                </a:ext>
              </a:extLst>
            </p:cNvPr>
            <p:cNvSpPr>
              <a:spLocks noChangeArrowheads="1"/>
            </p:cNvSpPr>
            <p:nvPr/>
          </p:nvSpPr>
          <p:spPr bwMode="auto">
            <a:xfrm>
              <a:off x="1392" y="2832"/>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20" name="Oval 29">
              <a:extLst>
                <a:ext uri="{FF2B5EF4-FFF2-40B4-BE49-F238E27FC236}">
                  <a16:creationId xmlns:a16="http://schemas.microsoft.com/office/drawing/2014/main" id="{8EFC027A-A419-06AF-7B89-3FECBC541EB1}"/>
                </a:ext>
              </a:extLst>
            </p:cNvPr>
            <p:cNvSpPr>
              <a:spLocks noChangeArrowheads="1"/>
            </p:cNvSpPr>
            <p:nvPr/>
          </p:nvSpPr>
          <p:spPr bwMode="auto">
            <a:xfrm>
              <a:off x="1392" y="3120"/>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21" name="Oval 30">
              <a:extLst>
                <a:ext uri="{FF2B5EF4-FFF2-40B4-BE49-F238E27FC236}">
                  <a16:creationId xmlns:a16="http://schemas.microsoft.com/office/drawing/2014/main" id="{E8EB6B48-67DC-0422-0108-1D5575CE8F8C}"/>
                </a:ext>
              </a:extLst>
            </p:cNvPr>
            <p:cNvSpPr>
              <a:spLocks noChangeArrowheads="1"/>
            </p:cNvSpPr>
            <p:nvPr/>
          </p:nvSpPr>
          <p:spPr bwMode="auto">
            <a:xfrm>
              <a:off x="1392" y="3408"/>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22" name="Text Box 31">
              <a:extLst>
                <a:ext uri="{FF2B5EF4-FFF2-40B4-BE49-F238E27FC236}">
                  <a16:creationId xmlns:a16="http://schemas.microsoft.com/office/drawing/2014/main" id="{8A0D3E5A-819C-7D72-C1AA-935B8FA4D32E}"/>
                </a:ext>
              </a:extLst>
            </p:cNvPr>
            <p:cNvSpPr txBox="1">
              <a:spLocks noChangeArrowheads="1"/>
            </p:cNvSpPr>
            <p:nvPr/>
          </p:nvSpPr>
          <p:spPr bwMode="auto">
            <a:xfrm>
              <a:off x="1968" y="2304"/>
              <a:ext cx="2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ltLang="zh-CN">
                  <a:latin typeface="Times New Roman" pitchFamily="18" charset="0"/>
                  <a:ea typeface="SimSun" pitchFamily="2" charset="-122"/>
                </a:rPr>
                <a:t>a b</a:t>
              </a:r>
            </a:p>
          </p:txBody>
        </p:sp>
        <p:sp>
          <p:nvSpPr>
            <p:cNvPr id="23" name="Oval 32">
              <a:extLst>
                <a:ext uri="{FF2B5EF4-FFF2-40B4-BE49-F238E27FC236}">
                  <a16:creationId xmlns:a16="http://schemas.microsoft.com/office/drawing/2014/main" id="{018A4A1A-D3AB-D0A2-CD12-12386DAB4357}"/>
                </a:ext>
              </a:extLst>
            </p:cNvPr>
            <p:cNvSpPr>
              <a:spLocks noChangeArrowheads="1"/>
            </p:cNvSpPr>
            <p:nvPr/>
          </p:nvSpPr>
          <p:spPr bwMode="auto">
            <a:xfrm>
              <a:off x="1872" y="2352"/>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24" name="Text Box 33">
              <a:extLst>
                <a:ext uri="{FF2B5EF4-FFF2-40B4-BE49-F238E27FC236}">
                  <a16:creationId xmlns:a16="http://schemas.microsoft.com/office/drawing/2014/main" id="{539F009C-D3DA-CD6E-77F2-409D52EECB67}"/>
                </a:ext>
              </a:extLst>
            </p:cNvPr>
            <p:cNvSpPr txBox="1">
              <a:spLocks noChangeArrowheads="1"/>
            </p:cNvSpPr>
            <p:nvPr/>
          </p:nvSpPr>
          <p:spPr bwMode="auto">
            <a:xfrm>
              <a:off x="2496" y="3216"/>
              <a:ext cx="2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ltLang="zh-CN">
                  <a:latin typeface="Times New Roman" pitchFamily="18" charset="0"/>
                  <a:ea typeface="SimSun" pitchFamily="2" charset="-122"/>
                </a:rPr>
                <a:t>d e</a:t>
              </a:r>
            </a:p>
          </p:txBody>
        </p:sp>
        <p:sp>
          <p:nvSpPr>
            <p:cNvPr id="25" name="Oval 34">
              <a:extLst>
                <a:ext uri="{FF2B5EF4-FFF2-40B4-BE49-F238E27FC236}">
                  <a16:creationId xmlns:a16="http://schemas.microsoft.com/office/drawing/2014/main" id="{72018A1E-6269-62FB-2DC1-A499215A2BB4}"/>
                </a:ext>
              </a:extLst>
            </p:cNvPr>
            <p:cNvSpPr>
              <a:spLocks noChangeArrowheads="1"/>
            </p:cNvSpPr>
            <p:nvPr/>
          </p:nvSpPr>
          <p:spPr bwMode="auto">
            <a:xfrm>
              <a:off x="2400" y="3264"/>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26" name="Text Box 35">
              <a:extLst>
                <a:ext uri="{FF2B5EF4-FFF2-40B4-BE49-F238E27FC236}">
                  <a16:creationId xmlns:a16="http://schemas.microsoft.com/office/drawing/2014/main" id="{56A4C47C-BAC6-F3D8-0B01-6BFF81FDBD6A}"/>
                </a:ext>
              </a:extLst>
            </p:cNvPr>
            <p:cNvSpPr txBox="1">
              <a:spLocks noChangeArrowheads="1"/>
            </p:cNvSpPr>
            <p:nvPr/>
          </p:nvSpPr>
          <p:spPr bwMode="auto">
            <a:xfrm>
              <a:off x="2880" y="2928"/>
              <a:ext cx="3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ltLang="zh-CN">
                  <a:latin typeface="Times New Roman" pitchFamily="18" charset="0"/>
                  <a:ea typeface="SimSun" pitchFamily="2" charset="-122"/>
                </a:rPr>
                <a:t>c d e</a:t>
              </a:r>
            </a:p>
          </p:txBody>
        </p:sp>
        <p:sp>
          <p:nvSpPr>
            <p:cNvPr id="27" name="Oval 36">
              <a:extLst>
                <a:ext uri="{FF2B5EF4-FFF2-40B4-BE49-F238E27FC236}">
                  <a16:creationId xmlns:a16="http://schemas.microsoft.com/office/drawing/2014/main" id="{293108F4-780B-678D-BBD8-2EA2125C2FAC}"/>
                </a:ext>
              </a:extLst>
            </p:cNvPr>
            <p:cNvSpPr>
              <a:spLocks noChangeArrowheads="1"/>
            </p:cNvSpPr>
            <p:nvPr/>
          </p:nvSpPr>
          <p:spPr bwMode="auto">
            <a:xfrm>
              <a:off x="2784" y="2928"/>
              <a:ext cx="624"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28" name="Text Box 37">
              <a:extLst>
                <a:ext uri="{FF2B5EF4-FFF2-40B4-BE49-F238E27FC236}">
                  <a16:creationId xmlns:a16="http://schemas.microsoft.com/office/drawing/2014/main" id="{772FFD2D-B465-628B-8DF7-020FA28C7994}"/>
                </a:ext>
              </a:extLst>
            </p:cNvPr>
            <p:cNvSpPr txBox="1">
              <a:spLocks noChangeArrowheads="1"/>
            </p:cNvSpPr>
            <p:nvPr/>
          </p:nvSpPr>
          <p:spPr bwMode="auto">
            <a:xfrm>
              <a:off x="3216" y="2592"/>
              <a:ext cx="6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ltLang="zh-CN">
                  <a:latin typeface="Times New Roman" pitchFamily="18" charset="0"/>
                  <a:ea typeface="SimSun" pitchFamily="2" charset="-122"/>
                </a:rPr>
                <a:t>a b c d e</a:t>
              </a:r>
            </a:p>
          </p:txBody>
        </p:sp>
        <p:sp>
          <p:nvSpPr>
            <p:cNvPr id="29" name="Oval 38">
              <a:extLst>
                <a:ext uri="{FF2B5EF4-FFF2-40B4-BE49-F238E27FC236}">
                  <a16:creationId xmlns:a16="http://schemas.microsoft.com/office/drawing/2014/main" id="{1F260F4F-7882-1987-B542-7A849CB58B3D}"/>
                </a:ext>
              </a:extLst>
            </p:cNvPr>
            <p:cNvSpPr>
              <a:spLocks noChangeArrowheads="1"/>
            </p:cNvSpPr>
            <p:nvPr/>
          </p:nvSpPr>
          <p:spPr bwMode="auto">
            <a:xfrm>
              <a:off x="3120" y="2592"/>
              <a:ext cx="1008"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30" name="Line 39">
              <a:extLst>
                <a:ext uri="{FF2B5EF4-FFF2-40B4-BE49-F238E27FC236}">
                  <a16:creationId xmlns:a16="http://schemas.microsoft.com/office/drawing/2014/main" id="{F94C54DD-C349-9102-B52A-DBC258B42613}"/>
                </a:ext>
              </a:extLst>
            </p:cNvPr>
            <p:cNvSpPr>
              <a:spLocks noChangeShapeType="1"/>
            </p:cNvSpPr>
            <p:nvPr/>
          </p:nvSpPr>
          <p:spPr bwMode="auto">
            <a:xfrm>
              <a:off x="1200" y="3753"/>
              <a:ext cx="321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1" name="Line 40">
              <a:extLst>
                <a:ext uri="{FF2B5EF4-FFF2-40B4-BE49-F238E27FC236}">
                  <a16:creationId xmlns:a16="http://schemas.microsoft.com/office/drawing/2014/main" id="{48874E01-9C0B-3EF7-7105-BF5AE933ED67}"/>
                </a:ext>
              </a:extLst>
            </p:cNvPr>
            <p:cNvSpPr>
              <a:spLocks noChangeShapeType="1"/>
            </p:cNvSpPr>
            <p:nvPr/>
          </p:nvSpPr>
          <p:spPr bwMode="auto">
            <a:xfrm flipH="1">
              <a:off x="1536" y="3753"/>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 name="Text Box 41">
              <a:extLst>
                <a:ext uri="{FF2B5EF4-FFF2-40B4-BE49-F238E27FC236}">
                  <a16:creationId xmlns:a16="http://schemas.microsoft.com/office/drawing/2014/main" id="{1A513842-7B50-C3C4-79C1-FE6C4EB6C85E}"/>
                </a:ext>
              </a:extLst>
            </p:cNvPr>
            <p:cNvSpPr txBox="1">
              <a:spLocks noChangeArrowheads="1"/>
            </p:cNvSpPr>
            <p:nvPr/>
          </p:nvSpPr>
          <p:spPr bwMode="auto">
            <a:xfrm>
              <a:off x="1440" y="3810"/>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altLang="zh-CN">
                  <a:latin typeface="Times New Roman" pitchFamily="18" charset="0"/>
                  <a:ea typeface="SimSun" pitchFamily="2" charset="-122"/>
                </a:rPr>
                <a:t>Step 4</a:t>
              </a:r>
            </a:p>
          </p:txBody>
        </p:sp>
        <p:sp>
          <p:nvSpPr>
            <p:cNvPr id="33" name="Line 42">
              <a:extLst>
                <a:ext uri="{FF2B5EF4-FFF2-40B4-BE49-F238E27FC236}">
                  <a16:creationId xmlns:a16="http://schemas.microsoft.com/office/drawing/2014/main" id="{A285984C-8F6E-7043-31FE-40291A451BFF}"/>
                </a:ext>
              </a:extLst>
            </p:cNvPr>
            <p:cNvSpPr>
              <a:spLocks noChangeShapeType="1"/>
            </p:cNvSpPr>
            <p:nvPr/>
          </p:nvSpPr>
          <p:spPr bwMode="auto">
            <a:xfrm flipH="1">
              <a:off x="206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4" name="Text Box 43">
              <a:extLst>
                <a:ext uri="{FF2B5EF4-FFF2-40B4-BE49-F238E27FC236}">
                  <a16:creationId xmlns:a16="http://schemas.microsoft.com/office/drawing/2014/main" id="{1B3A69E3-723B-7D50-B8DF-1DB856A47A14}"/>
                </a:ext>
              </a:extLst>
            </p:cNvPr>
            <p:cNvSpPr txBox="1">
              <a:spLocks noChangeArrowheads="1"/>
            </p:cNvSpPr>
            <p:nvPr/>
          </p:nvSpPr>
          <p:spPr bwMode="auto">
            <a:xfrm>
              <a:off x="1968"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altLang="zh-CN">
                  <a:latin typeface="Times New Roman" pitchFamily="18" charset="0"/>
                  <a:ea typeface="SimSun" pitchFamily="2" charset="-122"/>
                </a:rPr>
                <a:t>Step 3</a:t>
              </a:r>
            </a:p>
          </p:txBody>
        </p:sp>
        <p:sp>
          <p:nvSpPr>
            <p:cNvPr id="35" name="Line 44">
              <a:extLst>
                <a:ext uri="{FF2B5EF4-FFF2-40B4-BE49-F238E27FC236}">
                  <a16:creationId xmlns:a16="http://schemas.microsoft.com/office/drawing/2014/main" id="{8A6E6910-96AC-2660-EC8C-CD7016B56532}"/>
                </a:ext>
              </a:extLst>
            </p:cNvPr>
            <p:cNvSpPr>
              <a:spLocks noChangeShapeType="1"/>
            </p:cNvSpPr>
            <p:nvPr/>
          </p:nvSpPr>
          <p:spPr bwMode="auto">
            <a:xfrm flipH="1">
              <a:off x="259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6" name="Text Box 45">
              <a:extLst>
                <a:ext uri="{FF2B5EF4-FFF2-40B4-BE49-F238E27FC236}">
                  <a16:creationId xmlns:a16="http://schemas.microsoft.com/office/drawing/2014/main" id="{651DFD4D-1C18-7E67-A91F-F3CA901245ED}"/>
                </a:ext>
              </a:extLst>
            </p:cNvPr>
            <p:cNvSpPr txBox="1">
              <a:spLocks noChangeArrowheads="1"/>
            </p:cNvSpPr>
            <p:nvPr/>
          </p:nvSpPr>
          <p:spPr bwMode="auto">
            <a:xfrm>
              <a:off x="249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altLang="zh-CN">
                  <a:latin typeface="Times New Roman" pitchFamily="18" charset="0"/>
                  <a:ea typeface="SimSun" pitchFamily="2" charset="-122"/>
                </a:rPr>
                <a:t>Step 2</a:t>
              </a:r>
            </a:p>
          </p:txBody>
        </p:sp>
        <p:sp>
          <p:nvSpPr>
            <p:cNvPr id="37" name="Line 46">
              <a:extLst>
                <a:ext uri="{FF2B5EF4-FFF2-40B4-BE49-F238E27FC236}">
                  <a16:creationId xmlns:a16="http://schemas.microsoft.com/office/drawing/2014/main" id="{D463514F-1E12-24F3-389D-A8AA3DFEE867}"/>
                </a:ext>
              </a:extLst>
            </p:cNvPr>
            <p:cNvSpPr>
              <a:spLocks noChangeShapeType="1"/>
            </p:cNvSpPr>
            <p:nvPr/>
          </p:nvSpPr>
          <p:spPr bwMode="auto">
            <a:xfrm flipH="1">
              <a:off x="307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 name="Text Box 47">
              <a:extLst>
                <a:ext uri="{FF2B5EF4-FFF2-40B4-BE49-F238E27FC236}">
                  <a16:creationId xmlns:a16="http://schemas.microsoft.com/office/drawing/2014/main" id="{71B549A3-E9AB-56F4-E4FF-C920E9158435}"/>
                </a:ext>
              </a:extLst>
            </p:cNvPr>
            <p:cNvSpPr txBox="1">
              <a:spLocks noChangeArrowheads="1"/>
            </p:cNvSpPr>
            <p:nvPr/>
          </p:nvSpPr>
          <p:spPr bwMode="auto">
            <a:xfrm>
              <a:off x="297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altLang="zh-CN">
                  <a:latin typeface="Times New Roman" pitchFamily="18" charset="0"/>
                  <a:ea typeface="SimSun" pitchFamily="2" charset="-122"/>
                </a:rPr>
                <a:t>Step 1</a:t>
              </a:r>
            </a:p>
          </p:txBody>
        </p:sp>
        <p:sp>
          <p:nvSpPr>
            <p:cNvPr id="39" name="Line 48">
              <a:extLst>
                <a:ext uri="{FF2B5EF4-FFF2-40B4-BE49-F238E27FC236}">
                  <a16:creationId xmlns:a16="http://schemas.microsoft.com/office/drawing/2014/main" id="{D2253FCA-53B6-F987-9E47-13FEA7255B18}"/>
                </a:ext>
              </a:extLst>
            </p:cNvPr>
            <p:cNvSpPr>
              <a:spLocks noChangeShapeType="1"/>
            </p:cNvSpPr>
            <p:nvPr/>
          </p:nvSpPr>
          <p:spPr bwMode="auto">
            <a:xfrm flipH="1">
              <a:off x="355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 name="Text Box 49">
              <a:extLst>
                <a:ext uri="{FF2B5EF4-FFF2-40B4-BE49-F238E27FC236}">
                  <a16:creationId xmlns:a16="http://schemas.microsoft.com/office/drawing/2014/main" id="{CC008C49-ABB2-CF47-4634-C6355AC17A4A}"/>
                </a:ext>
              </a:extLst>
            </p:cNvPr>
            <p:cNvSpPr txBox="1">
              <a:spLocks noChangeArrowheads="1"/>
            </p:cNvSpPr>
            <p:nvPr/>
          </p:nvSpPr>
          <p:spPr bwMode="auto">
            <a:xfrm>
              <a:off x="3456" y="3801"/>
              <a:ext cx="4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altLang="zh-CN" dirty="0">
                  <a:latin typeface="Times New Roman" pitchFamily="18" charset="0"/>
                  <a:ea typeface="SimSun" pitchFamily="2" charset="-122"/>
                </a:rPr>
                <a:t>Step 0</a:t>
              </a:r>
            </a:p>
          </p:txBody>
        </p:sp>
        <p:sp>
          <p:nvSpPr>
            <p:cNvPr id="41" name="Line 50">
              <a:extLst>
                <a:ext uri="{FF2B5EF4-FFF2-40B4-BE49-F238E27FC236}">
                  <a16:creationId xmlns:a16="http://schemas.microsoft.com/office/drawing/2014/main" id="{12A4AE60-31BE-B318-AD0A-0676C41A9435}"/>
                </a:ext>
              </a:extLst>
            </p:cNvPr>
            <p:cNvSpPr>
              <a:spLocks noChangeShapeType="1"/>
            </p:cNvSpPr>
            <p:nvPr/>
          </p:nvSpPr>
          <p:spPr bwMode="auto">
            <a:xfrm>
              <a:off x="1680" y="2352"/>
              <a:ext cx="192"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51">
              <a:extLst>
                <a:ext uri="{FF2B5EF4-FFF2-40B4-BE49-F238E27FC236}">
                  <a16:creationId xmlns:a16="http://schemas.microsoft.com/office/drawing/2014/main" id="{F5E036D4-CE54-B4AA-059C-97FB452CAFBC}"/>
                </a:ext>
              </a:extLst>
            </p:cNvPr>
            <p:cNvSpPr>
              <a:spLocks noChangeShapeType="1"/>
            </p:cNvSpPr>
            <p:nvPr/>
          </p:nvSpPr>
          <p:spPr bwMode="auto">
            <a:xfrm flipV="1">
              <a:off x="1680" y="2448"/>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52">
              <a:extLst>
                <a:ext uri="{FF2B5EF4-FFF2-40B4-BE49-F238E27FC236}">
                  <a16:creationId xmlns:a16="http://schemas.microsoft.com/office/drawing/2014/main" id="{5DE2B7E9-0542-F1DB-6DA5-389292FF6E6D}"/>
                </a:ext>
              </a:extLst>
            </p:cNvPr>
            <p:cNvSpPr>
              <a:spLocks noChangeShapeType="1"/>
            </p:cNvSpPr>
            <p:nvPr/>
          </p:nvSpPr>
          <p:spPr bwMode="auto">
            <a:xfrm>
              <a:off x="1680" y="3216"/>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 name="Line 53">
              <a:extLst>
                <a:ext uri="{FF2B5EF4-FFF2-40B4-BE49-F238E27FC236}">
                  <a16:creationId xmlns:a16="http://schemas.microsoft.com/office/drawing/2014/main" id="{BF4034D9-D067-99FB-6C81-C69E14A12F9E}"/>
                </a:ext>
              </a:extLst>
            </p:cNvPr>
            <p:cNvSpPr>
              <a:spLocks noChangeShapeType="1"/>
            </p:cNvSpPr>
            <p:nvPr/>
          </p:nvSpPr>
          <p:spPr bwMode="auto">
            <a:xfrm flipV="1">
              <a:off x="1680" y="3360"/>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5" name="Line 54">
              <a:extLst>
                <a:ext uri="{FF2B5EF4-FFF2-40B4-BE49-F238E27FC236}">
                  <a16:creationId xmlns:a16="http://schemas.microsoft.com/office/drawing/2014/main" id="{F0AEDF60-7015-5884-1634-B5BC1D1B1550}"/>
                </a:ext>
              </a:extLst>
            </p:cNvPr>
            <p:cNvSpPr>
              <a:spLocks noChangeShapeType="1"/>
            </p:cNvSpPr>
            <p:nvPr/>
          </p:nvSpPr>
          <p:spPr bwMode="auto">
            <a:xfrm>
              <a:off x="1680" y="2976"/>
              <a:ext cx="110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 name="Line 55">
              <a:extLst>
                <a:ext uri="{FF2B5EF4-FFF2-40B4-BE49-F238E27FC236}">
                  <a16:creationId xmlns:a16="http://schemas.microsoft.com/office/drawing/2014/main" id="{5E5F33A5-E8D6-E03A-8271-9A10465D7AB6}"/>
                </a:ext>
              </a:extLst>
            </p:cNvPr>
            <p:cNvSpPr>
              <a:spLocks noChangeShapeType="1"/>
            </p:cNvSpPr>
            <p:nvPr/>
          </p:nvSpPr>
          <p:spPr bwMode="auto">
            <a:xfrm flipV="1">
              <a:off x="2688" y="3072"/>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 name="Line 56">
              <a:extLst>
                <a:ext uri="{FF2B5EF4-FFF2-40B4-BE49-F238E27FC236}">
                  <a16:creationId xmlns:a16="http://schemas.microsoft.com/office/drawing/2014/main" id="{74EF17FE-C03E-15BE-AE9F-BA8A38E3D09B}"/>
                </a:ext>
              </a:extLst>
            </p:cNvPr>
            <p:cNvSpPr>
              <a:spLocks noChangeShapeType="1"/>
            </p:cNvSpPr>
            <p:nvPr/>
          </p:nvSpPr>
          <p:spPr bwMode="auto">
            <a:xfrm>
              <a:off x="2400" y="2496"/>
              <a:ext cx="72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8" name="Line 57">
              <a:extLst>
                <a:ext uri="{FF2B5EF4-FFF2-40B4-BE49-F238E27FC236}">
                  <a16:creationId xmlns:a16="http://schemas.microsoft.com/office/drawing/2014/main" id="{DB25F271-D519-ADBB-6AD7-A5B2CAB8A1B8}"/>
                </a:ext>
              </a:extLst>
            </p:cNvPr>
            <p:cNvSpPr>
              <a:spLocks noChangeShapeType="1"/>
            </p:cNvSpPr>
            <p:nvPr/>
          </p:nvSpPr>
          <p:spPr bwMode="auto">
            <a:xfrm flipV="1">
              <a:off x="3072" y="2736"/>
              <a:ext cx="4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9" name="Text Box 58">
              <a:extLst>
                <a:ext uri="{FF2B5EF4-FFF2-40B4-BE49-F238E27FC236}">
                  <a16:creationId xmlns:a16="http://schemas.microsoft.com/office/drawing/2014/main" id="{4A6C230D-40D3-1324-CA75-4DE42904EA10}"/>
                </a:ext>
              </a:extLst>
            </p:cNvPr>
            <p:cNvSpPr txBox="1">
              <a:spLocks noChangeArrowheads="1"/>
            </p:cNvSpPr>
            <p:nvPr/>
          </p:nvSpPr>
          <p:spPr bwMode="auto">
            <a:xfrm>
              <a:off x="4512" y="1813"/>
              <a:ext cx="99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ltLang="zh-CN" b="1" dirty="0">
                  <a:latin typeface="Times New Roman" pitchFamily="18" charset="0"/>
                  <a:ea typeface="SimSun" pitchFamily="2" charset="-122"/>
                </a:rPr>
                <a:t>agglomerative</a:t>
              </a:r>
            </a:p>
            <a:p>
              <a:r>
                <a:rPr lang="en-US" altLang="zh-CN" b="1" dirty="0">
                  <a:latin typeface="Times New Roman" pitchFamily="18" charset="0"/>
                  <a:ea typeface="SimSun" pitchFamily="2" charset="-122"/>
                </a:rPr>
                <a:t>(AGNES)</a:t>
              </a:r>
            </a:p>
          </p:txBody>
        </p:sp>
        <p:sp>
          <p:nvSpPr>
            <p:cNvPr id="50" name="Text Box 59">
              <a:extLst>
                <a:ext uri="{FF2B5EF4-FFF2-40B4-BE49-F238E27FC236}">
                  <a16:creationId xmlns:a16="http://schemas.microsoft.com/office/drawing/2014/main" id="{AA81A1E3-59EB-ED71-1B01-BA6B9305AB0A}"/>
                </a:ext>
              </a:extLst>
            </p:cNvPr>
            <p:cNvSpPr txBox="1">
              <a:spLocks noChangeArrowheads="1"/>
            </p:cNvSpPr>
            <p:nvPr/>
          </p:nvSpPr>
          <p:spPr bwMode="auto">
            <a:xfrm>
              <a:off x="4698" y="3549"/>
              <a:ext cx="69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r>
                <a:rPr lang="en-US" altLang="zh-CN" b="1" dirty="0">
                  <a:latin typeface="Times New Roman" pitchFamily="18" charset="0"/>
                  <a:ea typeface="SimSun" pitchFamily="2" charset="-122"/>
                </a:rPr>
                <a:t>divisive</a:t>
              </a:r>
            </a:p>
            <a:p>
              <a:r>
                <a:rPr lang="en-US" altLang="zh-CN" b="1" dirty="0">
                  <a:latin typeface="Times New Roman" pitchFamily="18" charset="0"/>
                  <a:ea typeface="SimSun" pitchFamily="2" charset="-122"/>
                </a:rPr>
                <a:t>(DIANA)</a:t>
              </a:r>
              <a:endParaRPr lang="en-US" altLang="zh-CN" dirty="0">
                <a:latin typeface="Times New Roman" pitchFamily="18" charset="0"/>
                <a:ea typeface="SimSun" pitchFamily="2" charset="-122"/>
              </a:endParaRPr>
            </a:p>
          </p:txBody>
        </p:sp>
      </p:grpSp>
    </p:spTree>
    <p:extLst>
      <p:ext uri="{BB962C8B-B14F-4D97-AF65-F5344CB8AC3E}">
        <p14:creationId xmlns:p14="http://schemas.microsoft.com/office/powerpoint/2010/main" val="137936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69314-24A8-D3E4-228E-CBA52E05BFED}"/>
              </a:ext>
            </a:extLst>
          </p:cNvPr>
          <p:cNvSpPr>
            <a:spLocks noGrp="1"/>
          </p:cNvSpPr>
          <p:nvPr>
            <p:ph type="title"/>
          </p:nvPr>
        </p:nvSpPr>
        <p:spPr/>
        <p:txBody>
          <a:bodyPr>
            <a:noAutofit/>
          </a:bodyPr>
          <a:lstStyle/>
          <a:p>
            <a:r>
              <a:rPr lang="en-US" sz="3600" dirty="0"/>
              <a:t>Seminar: Automating Chip Designs and Quantum Computing </a:t>
            </a:r>
          </a:p>
        </p:txBody>
      </p:sp>
      <p:sp>
        <p:nvSpPr>
          <p:cNvPr id="3" name="Content Placeholder 2">
            <a:extLst>
              <a:ext uri="{FF2B5EF4-FFF2-40B4-BE49-F238E27FC236}">
                <a16:creationId xmlns:a16="http://schemas.microsoft.com/office/drawing/2014/main" id="{F06AAEA5-82D1-2DAD-2789-ED96EA1DB755}"/>
              </a:ext>
            </a:extLst>
          </p:cNvPr>
          <p:cNvSpPr>
            <a:spLocks noGrp="1"/>
          </p:cNvSpPr>
          <p:nvPr>
            <p:ph idx="1"/>
          </p:nvPr>
        </p:nvSpPr>
        <p:spPr/>
        <p:txBody>
          <a:bodyPr>
            <a:normAutofit fontScale="55000" lnSpcReduction="20000"/>
          </a:bodyPr>
          <a:lstStyle/>
          <a:p>
            <a:r>
              <a:rPr lang="en-US" dirty="0"/>
              <a:t>Abstract: Integrated circuits (ICs) or chips powered the rapid growth in computing, communication, and </a:t>
            </a:r>
            <a:r>
              <a:rPr lang="en-US" dirty="0" err="1"/>
              <a:t>artifical</a:t>
            </a:r>
            <a:r>
              <a:rPr lang="en-US" dirty="0"/>
              <a:t> intelligence in the past a few decades. They are widely used in our daily lives, from mobile devices, to home appliances, to automobiles, and to cloud computing.   Chip design used to be considered a “black art” and needs long training time and extensive experience. The goal of our research is to make IC design easy, so that every colleague or high-school student interested in computing can design his/her own favorite IC by simply writing a high-level computer program, such as a C or Python program.    In this talk, I shall highlight our progress in automated chip designs using a combination of techniques from high-level synthesis and machine learning. In fact, machine learning techniques are used for programming quantum computers and I shall highlight some recent progress.</a:t>
            </a:r>
          </a:p>
          <a:p>
            <a:endParaRPr lang="en-US" dirty="0"/>
          </a:p>
          <a:p>
            <a:r>
              <a:rPr lang="en-US" dirty="0"/>
              <a:t>Speaker Bio: Jason Cong is the </a:t>
            </a:r>
            <a:r>
              <a:rPr lang="en-US" dirty="0" err="1"/>
              <a:t>Volgenau</a:t>
            </a:r>
            <a:r>
              <a:rPr lang="en-US" dirty="0"/>
              <a:t> Chair for Engineering Excellence Professor at the UCLA Computer Science Department (and a former department chair), with joint appointment from the Electrical and Computer Engineering Department. He is the director of Center for Domain-Specific Computing (CDSC) and the director of VLSI Architecture, Synthesis, and Technology (VAST) Laboratory.  Dr. Cong’s research interests include novel architectures and compilation for customizable computing, synthesis of VLSI circuits and systems, and quantum computing.  He has over 500 publications in these areas, including 17 best paper awards, and 4 papers in the FPGA and Reconfigurable Computing Hall of Fame.  He and his former students co-founded </a:t>
            </a:r>
            <a:r>
              <a:rPr lang="en-US" dirty="0" err="1"/>
              <a:t>AutoESL</a:t>
            </a:r>
            <a:r>
              <a:rPr lang="en-US" dirty="0"/>
              <a:t>, which developed the most widely used high-level synthesis tool for FPGAs (renamed to </a:t>
            </a:r>
            <a:r>
              <a:rPr lang="en-US" dirty="0" err="1"/>
              <a:t>Vivado</a:t>
            </a:r>
            <a:r>
              <a:rPr lang="en-US" dirty="0"/>
              <a:t> HLS after Xilinx’s acquisition).   He was elected to an IEEE Fellow in 2000, ACM Fellow in 2008, the National Academy of Engineering in 2017, and the National Academy of Inventors in 2020.   He is the recipient of the 2022 IEEE Robert Noyce Medal for fundamental contributions to electronic design automation and FPGA design methods.</a:t>
            </a:r>
          </a:p>
        </p:txBody>
      </p:sp>
    </p:spTree>
    <p:extLst>
      <p:ext uri="{BB962C8B-B14F-4D97-AF65-F5344CB8AC3E}">
        <p14:creationId xmlns:p14="http://schemas.microsoft.com/office/powerpoint/2010/main" val="1009023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Pseudo Code</a:t>
            </a:r>
          </a:p>
        </p:txBody>
      </p:sp>
      <p:sp>
        <p:nvSpPr>
          <p:cNvPr id="3" name="Content Placeholder 2"/>
          <p:cNvSpPr>
            <a:spLocks noGrp="1"/>
          </p:cNvSpPr>
          <p:nvPr>
            <p:ph idx="1"/>
          </p:nvPr>
        </p:nvSpPr>
        <p:spPr/>
        <p:txBody>
          <a:bodyPr/>
          <a:lstStyle/>
          <a:p>
            <a:r>
              <a:rPr lang="en-US" dirty="0"/>
              <a:t>Initialization: Place each data point into its own cluster and compute distance matrix between clusters</a:t>
            </a:r>
          </a:p>
          <a:p>
            <a:r>
              <a:rPr lang="en-US" dirty="0"/>
              <a:t>Repeat: </a:t>
            </a:r>
          </a:p>
          <a:p>
            <a:pPr lvl="1"/>
            <a:r>
              <a:rPr lang="en-US" dirty="0"/>
              <a:t>Merge the two </a:t>
            </a:r>
            <a:r>
              <a:rPr lang="en-US" dirty="0">
                <a:solidFill>
                  <a:srgbClr val="FF0000"/>
                </a:solidFill>
              </a:rPr>
              <a:t>closest</a:t>
            </a:r>
            <a:r>
              <a:rPr lang="en-US" dirty="0"/>
              <a:t> clusters</a:t>
            </a:r>
          </a:p>
          <a:p>
            <a:pPr lvl="1"/>
            <a:r>
              <a:rPr lang="en-US" dirty="0"/>
              <a:t>Update the distance matrix for the affected entries</a:t>
            </a:r>
          </a:p>
          <a:p>
            <a:r>
              <a:rPr lang="en-US" dirty="0"/>
              <a:t>Until: all the data are merged into a single cluster</a:t>
            </a:r>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813212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EFF8-A1B9-C142-A51F-B86DF17B6784}"/>
              </a:ext>
            </a:extLst>
          </p:cNvPr>
          <p:cNvSpPr>
            <a:spLocks noGrp="1"/>
          </p:cNvSpPr>
          <p:nvPr>
            <p:ph type="title"/>
          </p:nvPr>
        </p:nvSpPr>
        <p:spPr/>
        <p:txBody>
          <a:bodyPr/>
          <a:lstStyle/>
          <a:p>
            <a:r>
              <a:rPr lang="en-US" dirty="0"/>
              <a:t>Hierarchical Clustering</a:t>
            </a:r>
          </a:p>
        </p:txBody>
      </p:sp>
      <p:pic>
        <p:nvPicPr>
          <p:cNvPr id="6" name="Content Placeholder 5">
            <a:extLst>
              <a:ext uri="{FF2B5EF4-FFF2-40B4-BE49-F238E27FC236}">
                <a16:creationId xmlns:a16="http://schemas.microsoft.com/office/drawing/2014/main" id="{0751A991-404B-0844-89DC-BD6C2E212CB4}"/>
              </a:ext>
            </a:extLst>
          </p:cNvPr>
          <p:cNvPicPr>
            <a:picLocks noGrp="1" noChangeAspect="1"/>
          </p:cNvPicPr>
          <p:nvPr>
            <p:ph idx="1"/>
          </p:nvPr>
        </p:nvPicPr>
        <p:blipFill>
          <a:blip r:embed="rId2"/>
          <a:stretch>
            <a:fillRect/>
          </a:stretch>
        </p:blipFill>
        <p:spPr>
          <a:xfrm>
            <a:off x="1828799" y="1908810"/>
            <a:ext cx="9228662" cy="3877056"/>
          </a:xfrm>
        </p:spPr>
      </p:pic>
      <p:sp>
        <p:nvSpPr>
          <p:cNvPr id="4" name="Slide Number Placeholder 3">
            <a:extLst>
              <a:ext uri="{FF2B5EF4-FFF2-40B4-BE49-F238E27FC236}">
                <a16:creationId xmlns:a16="http://schemas.microsoft.com/office/drawing/2014/main" id="{CCA0FBD7-F6AD-9849-A3F4-8F989DA3AC5B}"/>
              </a:ext>
            </a:extLst>
          </p:cNvPr>
          <p:cNvSpPr>
            <a:spLocks noGrp="1"/>
          </p:cNvSpPr>
          <p:nvPr>
            <p:ph type="sldNum" sz="quarter" idx="12"/>
          </p:nvPr>
        </p:nvSpPr>
        <p:spPr/>
        <p:txBody>
          <a:bodyPr/>
          <a:lstStyle/>
          <a:p>
            <a:fld id="{82BAABBF-CE1E-8A4C-92D8-393D0291D808}" type="slidenum">
              <a:rPr lang="en-US" smtClean="0"/>
              <a:t>31</a:t>
            </a:fld>
            <a:endParaRPr lang="en-US"/>
          </a:p>
        </p:txBody>
      </p:sp>
    </p:spTree>
    <p:extLst>
      <p:ext uri="{BB962C8B-B14F-4D97-AF65-F5344CB8AC3E}">
        <p14:creationId xmlns:p14="http://schemas.microsoft.com/office/powerpoint/2010/main" val="2329841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EFF8-A1B9-C142-A51F-B86DF17B6784}"/>
              </a:ext>
            </a:extLst>
          </p:cNvPr>
          <p:cNvSpPr>
            <a:spLocks noGrp="1"/>
          </p:cNvSpPr>
          <p:nvPr>
            <p:ph type="title"/>
          </p:nvPr>
        </p:nvSpPr>
        <p:spPr/>
        <p:txBody>
          <a:bodyPr/>
          <a:lstStyle/>
          <a:p>
            <a:r>
              <a:rPr lang="en-US" dirty="0"/>
              <a:t>Hierarchical Clustering</a:t>
            </a:r>
          </a:p>
        </p:txBody>
      </p:sp>
      <p:sp>
        <p:nvSpPr>
          <p:cNvPr id="4" name="Slide Number Placeholder 3">
            <a:extLst>
              <a:ext uri="{FF2B5EF4-FFF2-40B4-BE49-F238E27FC236}">
                <a16:creationId xmlns:a16="http://schemas.microsoft.com/office/drawing/2014/main" id="{CCA0FBD7-F6AD-9849-A3F4-8F989DA3AC5B}"/>
              </a:ext>
            </a:extLst>
          </p:cNvPr>
          <p:cNvSpPr>
            <a:spLocks noGrp="1"/>
          </p:cNvSpPr>
          <p:nvPr>
            <p:ph type="sldNum" sz="quarter" idx="12"/>
          </p:nvPr>
        </p:nvSpPr>
        <p:spPr/>
        <p:txBody>
          <a:bodyPr/>
          <a:lstStyle/>
          <a:p>
            <a:fld id="{82BAABBF-CE1E-8A4C-92D8-393D0291D808}" type="slidenum">
              <a:rPr lang="en-US" smtClean="0"/>
              <a:t>32</a:t>
            </a:fld>
            <a:endParaRPr lang="en-US"/>
          </a:p>
        </p:txBody>
      </p:sp>
      <p:pic>
        <p:nvPicPr>
          <p:cNvPr id="5" name="Picture 4">
            <a:extLst>
              <a:ext uri="{FF2B5EF4-FFF2-40B4-BE49-F238E27FC236}">
                <a16:creationId xmlns:a16="http://schemas.microsoft.com/office/drawing/2014/main" id="{FFC113B1-1142-5945-A823-A3263303B683}"/>
              </a:ext>
            </a:extLst>
          </p:cNvPr>
          <p:cNvPicPr>
            <a:picLocks noChangeAspect="1"/>
          </p:cNvPicPr>
          <p:nvPr/>
        </p:nvPicPr>
        <p:blipFill>
          <a:blip r:embed="rId2"/>
          <a:stretch>
            <a:fillRect/>
          </a:stretch>
        </p:blipFill>
        <p:spPr>
          <a:xfrm>
            <a:off x="1828800" y="1828800"/>
            <a:ext cx="9220200" cy="3873500"/>
          </a:xfrm>
          <a:prstGeom prst="rect">
            <a:avLst/>
          </a:prstGeom>
        </p:spPr>
      </p:pic>
    </p:spTree>
    <p:extLst>
      <p:ext uri="{BB962C8B-B14F-4D97-AF65-F5344CB8AC3E}">
        <p14:creationId xmlns:p14="http://schemas.microsoft.com/office/powerpoint/2010/main" val="1033227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EFF8-A1B9-C142-A51F-B86DF17B6784}"/>
              </a:ext>
            </a:extLst>
          </p:cNvPr>
          <p:cNvSpPr>
            <a:spLocks noGrp="1"/>
          </p:cNvSpPr>
          <p:nvPr>
            <p:ph type="title"/>
          </p:nvPr>
        </p:nvSpPr>
        <p:spPr/>
        <p:txBody>
          <a:bodyPr/>
          <a:lstStyle/>
          <a:p>
            <a:r>
              <a:rPr lang="en-US" dirty="0"/>
              <a:t>Hierarchical Clustering</a:t>
            </a:r>
          </a:p>
        </p:txBody>
      </p:sp>
      <p:sp>
        <p:nvSpPr>
          <p:cNvPr id="4" name="Slide Number Placeholder 3">
            <a:extLst>
              <a:ext uri="{FF2B5EF4-FFF2-40B4-BE49-F238E27FC236}">
                <a16:creationId xmlns:a16="http://schemas.microsoft.com/office/drawing/2014/main" id="{CCA0FBD7-F6AD-9849-A3F4-8F989DA3AC5B}"/>
              </a:ext>
            </a:extLst>
          </p:cNvPr>
          <p:cNvSpPr>
            <a:spLocks noGrp="1"/>
          </p:cNvSpPr>
          <p:nvPr>
            <p:ph type="sldNum" sz="quarter" idx="12"/>
          </p:nvPr>
        </p:nvSpPr>
        <p:spPr/>
        <p:txBody>
          <a:bodyPr/>
          <a:lstStyle/>
          <a:p>
            <a:fld id="{82BAABBF-CE1E-8A4C-92D8-393D0291D808}" type="slidenum">
              <a:rPr lang="en-US" smtClean="0"/>
              <a:t>33</a:t>
            </a:fld>
            <a:endParaRPr lang="en-US"/>
          </a:p>
        </p:txBody>
      </p:sp>
      <p:pic>
        <p:nvPicPr>
          <p:cNvPr id="6" name="Picture 5">
            <a:extLst>
              <a:ext uri="{FF2B5EF4-FFF2-40B4-BE49-F238E27FC236}">
                <a16:creationId xmlns:a16="http://schemas.microsoft.com/office/drawing/2014/main" id="{035AC37C-E4E6-5845-9AE8-45CF7B955BC3}"/>
              </a:ext>
            </a:extLst>
          </p:cNvPr>
          <p:cNvPicPr>
            <a:picLocks noChangeAspect="1"/>
          </p:cNvPicPr>
          <p:nvPr/>
        </p:nvPicPr>
        <p:blipFill>
          <a:blip r:embed="rId2"/>
          <a:stretch>
            <a:fillRect/>
          </a:stretch>
        </p:blipFill>
        <p:spPr>
          <a:xfrm>
            <a:off x="1805940" y="2000250"/>
            <a:ext cx="9220200" cy="3873500"/>
          </a:xfrm>
          <a:prstGeom prst="rect">
            <a:avLst/>
          </a:prstGeom>
        </p:spPr>
      </p:pic>
    </p:spTree>
    <p:extLst>
      <p:ext uri="{BB962C8B-B14F-4D97-AF65-F5344CB8AC3E}">
        <p14:creationId xmlns:p14="http://schemas.microsoft.com/office/powerpoint/2010/main" val="2725652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EFF8-A1B9-C142-A51F-B86DF17B6784}"/>
              </a:ext>
            </a:extLst>
          </p:cNvPr>
          <p:cNvSpPr>
            <a:spLocks noGrp="1"/>
          </p:cNvSpPr>
          <p:nvPr>
            <p:ph type="title"/>
          </p:nvPr>
        </p:nvSpPr>
        <p:spPr/>
        <p:txBody>
          <a:bodyPr/>
          <a:lstStyle/>
          <a:p>
            <a:r>
              <a:rPr lang="en-US" dirty="0"/>
              <a:t>Hierarchical Clustering</a:t>
            </a:r>
          </a:p>
        </p:txBody>
      </p:sp>
      <p:sp>
        <p:nvSpPr>
          <p:cNvPr id="4" name="Slide Number Placeholder 3">
            <a:extLst>
              <a:ext uri="{FF2B5EF4-FFF2-40B4-BE49-F238E27FC236}">
                <a16:creationId xmlns:a16="http://schemas.microsoft.com/office/drawing/2014/main" id="{CCA0FBD7-F6AD-9849-A3F4-8F989DA3AC5B}"/>
              </a:ext>
            </a:extLst>
          </p:cNvPr>
          <p:cNvSpPr>
            <a:spLocks noGrp="1"/>
          </p:cNvSpPr>
          <p:nvPr>
            <p:ph type="sldNum" sz="quarter" idx="12"/>
          </p:nvPr>
        </p:nvSpPr>
        <p:spPr/>
        <p:txBody>
          <a:bodyPr/>
          <a:lstStyle/>
          <a:p>
            <a:fld id="{82BAABBF-CE1E-8A4C-92D8-393D0291D808}" type="slidenum">
              <a:rPr lang="en-US" smtClean="0"/>
              <a:t>34</a:t>
            </a:fld>
            <a:endParaRPr lang="en-US"/>
          </a:p>
        </p:txBody>
      </p:sp>
      <p:pic>
        <p:nvPicPr>
          <p:cNvPr id="5" name="Picture 4">
            <a:extLst>
              <a:ext uri="{FF2B5EF4-FFF2-40B4-BE49-F238E27FC236}">
                <a16:creationId xmlns:a16="http://schemas.microsoft.com/office/drawing/2014/main" id="{7147E4BA-4DDB-0C44-B878-8C953E45232D}"/>
              </a:ext>
            </a:extLst>
          </p:cNvPr>
          <p:cNvPicPr>
            <a:picLocks noChangeAspect="1"/>
          </p:cNvPicPr>
          <p:nvPr/>
        </p:nvPicPr>
        <p:blipFill>
          <a:blip r:embed="rId2"/>
          <a:stretch>
            <a:fillRect/>
          </a:stretch>
        </p:blipFill>
        <p:spPr>
          <a:xfrm>
            <a:off x="1851660" y="1931670"/>
            <a:ext cx="9198321" cy="3737610"/>
          </a:xfrm>
          <a:prstGeom prst="rect">
            <a:avLst/>
          </a:prstGeom>
        </p:spPr>
      </p:pic>
    </p:spTree>
    <p:extLst>
      <p:ext uri="{BB962C8B-B14F-4D97-AF65-F5344CB8AC3E}">
        <p14:creationId xmlns:p14="http://schemas.microsoft.com/office/powerpoint/2010/main" val="421086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EFF8-A1B9-C142-A51F-B86DF17B6784}"/>
              </a:ext>
            </a:extLst>
          </p:cNvPr>
          <p:cNvSpPr>
            <a:spLocks noGrp="1"/>
          </p:cNvSpPr>
          <p:nvPr>
            <p:ph type="title"/>
          </p:nvPr>
        </p:nvSpPr>
        <p:spPr/>
        <p:txBody>
          <a:bodyPr/>
          <a:lstStyle/>
          <a:p>
            <a:r>
              <a:rPr lang="en-US" dirty="0"/>
              <a:t>Hierarchical Clustering</a:t>
            </a:r>
          </a:p>
        </p:txBody>
      </p:sp>
      <p:sp>
        <p:nvSpPr>
          <p:cNvPr id="4" name="Slide Number Placeholder 3">
            <a:extLst>
              <a:ext uri="{FF2B5EF4-FFF2-40B4-BE49-F238E27FC236}">
                <a16:creationId xmlns:a16="http://schemas.microsoft.com/office/drawing/2014/main" id="{CCA0FBD7-F6AD-9849-A3F4-8F989DA3AC5B}"/>
              </a:ext>
            </a:extLst>
          </p:cNvPr>
          <p:cNvSpPr>
            <a:spLocks noGrp="1"/>
          </p:cNvSpPr>
          <p:nvPr>
            <p:ph type="sldNum" sz="quarter" idx="12"/>
          </p:nvPr>
        </p:nvSpPr>
        <p:spPr/>
        <p:txBody>
          <a:bodyPr/>
          <a:lstStyle/>
          <a:p>
            <a:fld id="{82BAABBF-CE1E-8A4C-92D8-393D0291D808}" type="slidenum">
              <a:rPr lang="en-US" smtClean="0"/>
              <a:t>35</a:t>
            </a:fld>
            <a:endParaRPr lang="en-US"/>
          </a:p>
        </p:txBody>
      </p:sp>
      <p:pic>
        <p:nvPicPr>
          <p:cNvPr id="8" name="Picture 7">
            <a:extLst>
              <a:ext uri="{FF2B5EF4-FFF2-40B4-BE49-F238E27FC236}">
                <a16:creationId xmlns:a16="http://schemas.microsoft.com/office/drawing/2014/main" id="{8DE41FD3-871E-064D-8296-E126D847701F}"/>
              </a:ext>
            </a:extLst>
          </p:cNvPr>
          <p:cNvPicPr>
            <a:picLocks noChangeAspect="1"/>
          </p:cNvPicPr>
          <p:nvPr/>
        </p:nvPicPr>
        <p:blipFill>
          <a:blip r:embed="rId2"/>
          <a:stretch>
            <a:fillRect/>
          </a:stretch>
        </p:blipFill>
        <p:spPr>
          <a:xfrm>
            <a:off x="1851660" y="1920869"/>
            <a:ext cx="9281160" cy="3771270"/>
          </a:xfrm>
          <a:prstGeom prst="rect">
            <a:avLst/>
          </a:prstGeom>
        </p:spPr>
      </p:pic>
    </p:spTree>
    <p:extLst>
      <p:ext uri="{BB962C8B-B14F-4D97-AF65-F5344CB8AC3E}">
        <p14:creationId xmlns:p14="http://schemas.microsoft.com/office/powerpoint/2010/main" val="2497800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EFF8-A1B9-C142-A51F-B86DF17B6784}"/>
              </a:ext>
            </a:extLst>
          </p:cNvPr>
          <p:cNvSpPr>
            <a:spLocks noGrp="1"/>
          </p:cNvSpPr>
          <p:nvPr>
            <p:ph type="title"/>
          </p:nvPr>
        </p:nvSpPr>
        <p:spPr/>
        <p:txBody>
          <a:bodyPr/>
          <a:lstStyle/>
          <a:p>
            <a:r>
              <a:rPr lang="en-US" dirty="0"/>
              <a:t>Hierarchical Clustering</a:t>
            </a:r>
          </a:p>
        </p:txBody>
      </p:sp>
      <p:sp>
        <p:nvSpPr>
          <p:cNvPr id="4" name="Slide Number Placeholder 3">
            <a:extLst>
              <a:ext uri="{FF2B5EF4-FFF2-40B4-BE49-F238E27FC236}">
                <a16:creationId xmlns:a16="http://schemas.microsoft.com/office/drawing/2014/main" id="{CCA0FBD7-F6AD-9849-A3F4-8F989DA3AC5B}"/>
              </a:ext>
            </a:extLst>
          </p:cNvPr>
          <p:cNvSpPr>
            <a:spLocks noGrp="1"/>
          </p:cNvSpPr>
          <p:nvPr>
            <p:ph type="sldNum" sz="quarter" idx="12"/>
          </p:nvPr>
        </p:nvSpPr>
        <p:spPr/>
        <p:txBody>
          <a:bodyPr/>
          <a:lstStyle/>
          <a:p>
            <a:fld id="{82BAABBF-CE1E-8A4C-92D8-393D0291D808}" type="slidenum">
              <a:rPr lang="en-US" smtClean="0"/>
              <a:t>36</a:t>
            </a:fld>
            <a:endParaRPr lang="en-US"/>
          </a:p>
        </p:txBody>
      </p:sp>
      <p:pic>
        <p:nvPicPr>
          <p:cNvPr id="10" name="Picture 9">
            <a:extLst>
              <a:ext uri="{FF2B5EF4-FFF2-40B4-BE49-F238E27FC236}">
                <a16:creationId xmlns:a16="http://schemas.microsoft.com/office/drawing/2014/main" id="{FADCF14A-868E-8B46-B498-B4F7635439D1}"/>
              </a:ext>
            </a:extLst>
          </p:cNvPr>
          <p:cNvPicPr>
            <a:picLocks noChangeAspect="1"/>
          </p:cNvPicPr>
          <p:nvPr/>
        </p:nvPicPr>
        <p:blipFill>
          <a:blip r:embed="rId2"/>
          <a:stretch>
            <a:fillRect/>
          </a:stretch>
        </p:blipFill>
        <p:spPr>
          <a:xfrm>
            <a:off x="1863090" y="1902654"/>
            <a:ext cx="9269730" cy="3766626"/>
          </a:xfrm>
          <a:prstGeom prst="rect">
            <a:avLst/>
          </a:prstGeom>
        </p:spPr>
      </p:pic>
    </p:spTree>
    <p:extLst>
      <p:ext uri="{BB962C8B-B14F-4D97-AF65-F5344CB8AC3E}">
        <p14:creationId xmlns:p14="http://schemas.microsoft.com/office/powerpoint/2010/main" val="392386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EFF8-A1B9-C142-A51F-B86DF17B6784}"/>
              </a:ext>
            </a:extLst>
          </p:cNvPr>
          <p:cNvSpPr>
            <a:spLocks noGrp="1"/>
          </p:cNvSpPr>
          <p:nvPr>
            <p:ph type="title"/>
          </p:nvPr>
        </p:nvSpPr>
        <p:spPr/>
        <p:txBody>
          <a:bodyPr/>
          <a:lstStyle/>
          <a:p>
            <a:r>
              <a:rPr lang="en-US" dirty="0"/>
              <a:t>Hierarchical Clustering</a:t>
            </a:r>
          </a:p>
        </p:txBody>
      </p:sp>
      <p:sp>
        <p:nvSpPr>
          <p:cNvPr id="4" name="Slide Number Placeholder 3">
            <a:extLst>
              <a:ext uri="{FF2B5EF4-FFF2-40B4-BE49-F238E27FC236}">
                <a16:creationId xmlns:a16="http://schemas.microsoft.com/office/drawing/2014/main" id="{CCA0FBD7-F6AD-9849-A3F4-8F989DA3AC5B}"/>
              </a:ext>
            </a:extLst>
          </p:cNvPr>
          <p:cNvSpPr>
            <a:spLocks noGrp="1"/>
          </p:cNvSpPr>
          <p:nvPr>
            <p:ph type="sldNum" sz="quarter" idx="12"/>
          </p:nvPr>
        </p:nvSpPr>
        <p:spPr/>
        <p:txBody>
          <a:bodyPr/>
          <a:lstStyle/>
          <a:p>
            <a:fld id="{82BAABBF-CE1E-8A4C-92D8-393D0291D808}" type="slidenum">
              <a:rPr lang="en-US" smtClean="0"/>
              <a:t>37</a:t>
            </a:fld>
            <a:endParaRPr lang="en-US"/>
          </a:p>
        </p:txBody>
      </p:sp>
      <p:pic>
        <p:nvPicPr>
          <p:cNvPr id="5" name="Picture 4">
            <a:extLst>
              <a:ext uri="{FF2B5EF4-FFF2-40B4-BE49-F238E27FC236}">
                <a16:creationId xmlns:a16="http://schemas.microsoft.com/office/drawing/2014/main" id="{675773CC-2378-914D-92FA-5F684DDEB072}"/>
              </a:ext>
            </a:extLst>
          </p:cNvPr>
          <p:cNvPicPr>
            <a:picLocks noChangeAspect="1"/>
          </p:cNvPicPr>
          <p:nvPr/>
        </p:nvPicPr>
        <p:blipFill>
          <a:blip r:embed="rId2"/>
          <a:stretch>
            <a:fillRect/>
          </a:stretch>
        </p:blipFill>
        <p:spPr>
          <a:xfrm>
            <a:off x="1863089" y="1366571"/>
            <a:ext cx="9380483" cy="4331425"/>
          </a:xfrm>
          <a:prstGeom prst="rect">
            <a:avLst/>
          </a:prstGeom>
        </p:spPr>
      </p:pic>
    </p:spTree>
    <p:extLst>
      <p:ext uri="{BB962C8B-B14F-4D97-AF65-F5344CB8AC3E}">
        <p14:creationId xmlns:p14="http://schemas.microsoft.com/office/powerpoint/2010/main" val="4142933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EFF8-A1B9-C142-A51F-B86DF17B6784}"/>
              </a:ext>
            </a:extLst>
          </p:cNvPr>
          <p:cNvSpPr>
            <a:spLocks noGrp="1"/>
          </p:cNvSpPr>
          <p:nvPr>
            <p:ph type="title"/>
          </p:nvPr>
        </p:nvSpPr>
        <p:spPr/>
        <p:txBody>
          <a:bodyPr/>
          <a:lstStyle/>
          <a:p>
            <a:r>
              <a:rPr lang="en-US" dirty="0"/>
              <a:t>Hierarchical Clustering</a:t>
            </a:r>
          </a:p>
        </p:txBody>
      </p:sp>
      <p:sp>
        <p:nvSpPr>
          <p:cNvPr id="4" name="Slide Number Placeholder 3">
            <a:extLst>
              <a:ext uri="{FF2B5EF4-FFF2-40B4-BE49-F238E27FC236}">
                <a16:creationId xmlns:a16="http://schemas.microsoft.com/office/drawing/2014/main" id="{CCA0FBD7-F6AD-9849-A3F4-8F989DA3AC5B}"/>
              </a:ext>
            </a:extLst>
          </p:cNvPr>
          <p:cNvSpPr>
            <a:spLocks noGrp="1"/>
          </p:cNvSpPr>
          <p:nvPr>
            <p:ph type="sldNum" sz="quarter" idx="12"/>
          </p:nvPr>
        </p:nvSpPr>
        <p:spPr/>
        <p:txBody>
          <a:bodyPr/>
          <a:lstStyle/>
          <a:p>
            <a:fld id="{82BAABBF-CE1E-8A4C-92D8-393D0291D808}" type="slidenum">
              <a:rPr lang="en-US" smtClean="0"/>
              <a:t>38</a:t>
            </a:fld>
            <a:endParaRPr lang="en-US"/>
          </a:p>
        </p:txBody>
      </p:sp>
      <p:pic>
        <p:nvPicPr>
          <p:cNvPr id="6" name="Picture 5">
            <a:extLst>
              <a:ext uri="{FF2B5EF4-FFF2-40B4-BE49-F238E27FC236}">
                <a16:creationId xmlns:a16="http://schemas.microsoft.com/office/drawing/2014/main" id="{1B27FDAD-0FCF-EC4B-B442-EDE2E01F8CA2}"/>
              </a:ext>
            </a:extLst>
          </p:cNvPr>
          <p:cNvPicPr>
            <a:picLocks noChangeAspect="1"/>
          </p:cNvPicPr>
          <p:nvPr/>
        </p:nvPicPr>
        <p:blipFill>
          <a:blip r:embed="rId2"/>
          <a:stretch>
            <a:fillRect/>
          </a:stretch>
        </p:blipFill>
        <p:spPr>
          <a:xfrm>
            <a:off x="1863090" y="1337310"/>
            <a:ext cx="9296400" cy="4292600"/>
          </a:xfrm>
          <a:prstGeom prst="rect">
            <a:avLst/>
          </a:prstGeom>
        </p:spPr>
      </p:pic>
    </p:spTree>
    <p:extLst>
      <p:ext uri="{BB962C8B-B14F-4D97-AF65-F5344CB8AC3E}">
        <p14:creationId xmlns:p14="http://schemas.microsoft.com/office/powerpoint/2010/main" val="3213308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clustering diagram&#10;&#10;Description automatically generated">
            <a:extLst>
              <a:ext uri="{FF2B5EF4-FFF2-40B4-BE49-F238E27FC236}">
                <a16:creationId xmlns:a16="http://schemas.microsoft.com/office/drawing/2014/main" id="{35695222-D8F6-2CE4-BC4C-24BD01EC5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6050" y="1186058"/>
            <a:ext cx="5555920" cy="3464280"/>
          </a:xfrm>
          <a:prstGeom prst="rect">
            <a:avLst/>
          </a:prstGeom>
        </p:spPr>
      </p:pic>
      <p:sp>
        <p:nvSpPr>
          <p:cNvPr id="2" name="Title 1">
            <a:extLst>
              <a:ext uri="{FF2B5EF4-FFF2-40B4-BE49-F238E27FC236}">
                <a16:creationId xmlns:a16="http://schemas.microsoft.com/office/drawing/2014/main" id="{3F39BDC8-7A79-2A46-BA58-654BB11A0418}"/>
              </a:ext>
            </a:extLst>
          </p:cNvPr>
          <p:cNvSpPr>
            <a:spLocks noGrp="1"/>
          </p:cNvSpPr>
          <p:nvPr>
            <p:ph type="title"/>
          </p:nvPr>
        </p:nvSpPr>
        <p:spPr/>
        <p:txBody>
          <a:bodyPr/>
          <a:lstStyle/>
          <a:p>
            <a:r>
              <a:rPr lang="en-US" dirty="0"/>
              <a:t>Hierarchical Clustering</a:t>
            </a:r>
          </a:p>
        </p:txBody>
      </p:sp>
      <p:sp>
        <p:nvSpPr>
          <p:cNvPr id="3" name="Content Placeholder 2">
            <a:extLst>
              <a:ext uri="{FF2B5EF4-FFF2-40B4-BE49-F238E27FC236}">
                <a16:creationId xmlns:a16="http://schemas.microsoft.com/office/drawing/2014/main" id="{11C33896-4479-6D47-9431-FD24A386FA46}"/>
              </a:ext>
            </a:extLst>
          </p:cNvPr>
          <p:cNvSpPr>
            <a:spLocks noGrp="1"/>
          </p:cNvSpPr>
          <p:nvPr>
            <p:ph idx="1"/>
          </p:nvPr>
        </p:nvSpPr>
        <p:spPr/>
        <p:txBody>
          <a:bodyPr>
            <a:normAutofit/>
          </a:bodyPr>
          <a:lstStyle/>
          <a:p>
            <a:pPr marL="457200" indent="-457200">
              <a:buFont typeface="Arial" panose="020B0604020202020204" pitchFamily="34" charset="0"/>
              <a:buChar char="•"/>
            </a:pPr>
            <a:r>
              <a:rPr lang="en-US" sz="2800" dirty="0"/>
              <a:t>Produces complete structure</a:t>
            </a:r>
          </a:p>
          <a:p>
            <a:pPr marL="457200" indent="-457200">
              <a:buFont typeface="Arial" panose="020B0604020202020204" pitchFamily="34" charset="0"/>
              <a:buChar char="•"/>
            </a:pPr>
            <a:r>
              <a:rPr lang="en-US" sz="2800" dirty="0"/>
              <a:t>No predefined number of clusters</a:t>
            </a:r>
          </a:p>
          <a:p>
            <a:pPr marL="457200" indent="-457200">
              <a:buFont typeface="Arial" panose="020B0604020202020204" pitchFamily="34" charset="0"/>
              <a:buChar char="•"/>
            </a:pPr>
            <a:r>
              <a:rPr lang="en-US" sz="2800" dirty="0"/>
              <a:t>Similarity between clusters:</a:t>
            </a:r>
          </a:p>
          <a:p>
            <a:pPr marL="1200120" lvl="1" indent="-457200">
              <a:buFont typeface="Arial" panose="020B0604020202020204" pitchFamily="34" charset="0"/>
              <a:buChar char="•"/>
            </a:pPr>
            <a:endParaRPr lang="en-US" sz="2400" dirty="0"/>
          </a:p>
          <a:p>
            <a:pPr marL="1200120" lvl="1" indent="-457200">
              <a:buFont typeface="Arial" panose="020B0604020202020204" pitchFamily="34" charset="0"/>
              <a:buChar char="•"/>
            </a:pPr>
            <a:r>
              <a:rPr lang="en-US" sz="2400" dirty="0"/>
              <a:t>single-linkage:</a:t>
            </a:r>
          </a:p>
          <a:p>
            <a:pPr marL="1200120" lvl="1" indent="-457200">
              <a:buFont typeface="Arial" panose="020B0604020202020204" pitchFamily="34" charset="0"/>
              <a:buChar char="•"/>
            </a:pPr>
            <a:endParaRPr lang="en-US" sz="2400" dirty="0"/>
          </a:p>
          <a:p>
            <a:pPr marL="1200120" lvl="1" indent="-457200">
              <a:buFont typeface="Arial" panose="020B0604020202020204" pitchFamily="34" charset="0"/>
              <a:buChar char="•"/>
            </a:pPr>
            <a:r>
              <a:rPr lang="en-US" sz="2400" dirty="0"/>
              <a:t>complete-linkage:</a:t>
            </a:r>
          </a:p>
          <a:p>
            <a:pPr marL="1200120" lvl="1" indent="-457200">
              <a:buFont typeface="Arial" panose="020B0604020202020204" pitchFamily="34" charset="0"/>
              <a:buChar char="•"/>
            </a:pPr>
            <a:endParaRPr lang="en-US" sz="2400" dirty="0"/>
          </a:p>
          <a:p>
            <a:pPr marL="1200120" lvl="1" indent="-457200">
              <a:buFont typeface="Arial" panose="020B0604020202020204" pitchFamily="34" charset="0"/>
              <a:buChar char="•"/>
            </a:pPr>
            <a:r>
              <a:rPr lang="en-US" sz="2400" dirty="0"/>
              <a:t>average linkage:</a:t>
            </a:r>
          </a:p>
        </p:txBody>
      </p:sp>
      <p:sp>
        <p:nvSpPr>
          <p:cNvPr id="4" name="Slide Number Placeholder 3">
            <a:extLst>
              <a:ext uri="{FF2B5EF4-FFF2-40B4-BE49-F238E27FC236}">
                <a16:creationId xmlns:a16="http://schemas.microsoft.com/office/drawing/2014/main" id="{BB4ED713-8AF0-2E4D-BF07-27825C0C2F3E}"/>
              </a:ext>
            </a:extLst>
          </p:cNvPr>
          <p:cNvSpPr>
            <a:spLocks noGrp="1"/>
          </p:cNvSpPr>
          <p:nvPr>
            <p:ph type="sldNum" sz="quarter" idx="12"/>
          </p:nvPr>
        </p:nvSpPr>
        <p:spPr/>
        <p:txBody>
          <a:bodyPr/>
          <a:lstStyle/>
          <a:p>
            <a:fld id="{82BAABBF-CE1E-8A4C-92D8-393D0291D808}" type="slidenum">
              <a:rPr lang="en-US" smtClean="0"/>
              <a:t>39</a:t>
            </a:fld>
            <a:endParaRPr lang="en-US"/>
          </a:p>
        </p:txBody>
      </p:sp>
      <p:pic>
        <p:nvPicPr>
          <p:cNvPr id="6" name="Picture 5">
            <a:extLst>
              <a:ext uri="{FF2B5EF4-FFF2-40B4-BE49-F238E27FC236}">
                <a16:creationId xmlns:a16="http://schemas.microsoft.com/office/drawing/2014/main" id="{9C5B68B4-AAAA-1446-AF6E-EBD47A549AEF}"/>
              </a:ext>
            </a:extLst>
          </p:cNvPr>
          <p:cNvPicPr>
            <a:picLocks noChangeAspect="1"/>
          </p:cNvPicPr>
          <p:nvPr/>
        </p:nvPicPr>
        <p:blipFill>
          <a:blip r:embed="rId3"/>
          <a:stretch>
            <a:fillRect/>
          </a:stretch>
        </p:blipFill>
        <p:spPr>
          <a:xfrm>
            <a:off x="4127500" y="3226467"/>
            <a:ext cx="3422824" cy="451146"/>
          </a:xfrm>
          <a:prstGeom prst="rect">
            <a:avLst/>
          </a:prstGeom>
        </p:spPr>
      </p:pic>
      <p:pic>
        <p:nvPicPr>
          <p:cNvPr id="8" name="Picture 7">
            <a:extLst>
              <a:ext uri="{FF2B5EF4-FFF2-40B4-BE49-F238E27FC236}">
                <a16:creationId xmlns:a16="http://schemas.microsoft.com/office/drawing/2014/main" id="{74291D0A-13B6-C246-B53A-AF61B3822CAA}"/>
              </a:ext>
            </a:extLst>
          </p:cNvPr>
          <p:cNvPicPr>
            <a:picLocks noChangeAspect="1"/>
          </p:cNvPicPr>
          <p:nvPr/>
        </p:nvPicPr>
        <p:blipFill>
          <a:blip r:embed="rId4"/>
          <a:stretch>
            <a:fillRect/>
          </a:stretch>
        </p:blipFill>
        <p:spPr>
          <a:xfrm>
            <a:off x="4293818" y="4032234"/>
            <a:ext cx="3604364" cy="414295"/>
          </a:xfrm>
          <a:prstGeom prst="rect">
            <a:avLst/>
          </a:prstGeom>
        </p:spPr>
      </p:pic>
      <p:pic>
        <p:nvPicPr>
          <p:cNvPr id="10" name="Picture 9">
            <a:extLst>
              <a:ext uri="{FF2B5EF4-FFF2-40B4-BE49-F238E27FC236}">
                <a16:creationId xmlns:a16="http://schemas.microsoft.com/office/drawing/2014/main" id="{47E2E82C-C191-AB48-AE3E-2F478CE5BCE5}"/>
              </a:ext>
            </a:extLst>
          </p:cNvPr>
          <p:cNvPicPr>
            <a:picLocks noChangeAspect="1"/>
          </p:cNvPicPr>
          <p:nvPr/>
        </p:nvPicPr>
        <p:blipFill>
          <a:blip r:embed="rId5"/>
          <a:stretch>
            <a:fillRect/>
          </a:stretch>
        </p:blipFill>
        <p:spPr>
          <a:xfrm>
            <a:off x="4224613" y="4776582"/>
            <a:ext cx="3521205" cy="601448"/>
          </a:xfrm>
          <a:prstGeom prst="rect">
            <a:avLst/>
          </a:prstGeom>
        </p:spPr>
      </p:pic>
    </p:spTree>
    <p:extLst>
      <p:ext uri="{BB962C8B-B14F-4D97-AF65-F5344CB8AC3E}">
        <p14:creationId xmlns:p14="http://schemas.microsoft.com/office/powerpoint/2010/main" val="74614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8DD57-84FD-6C2C-5AA8-E0AC22A87049}"/>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CEDFF10D-AE1D-8511-AE50-6DEDA8A80A24}"/>
              </a:ext>
            </a:extLst>
          </p:cNvPr>
          <p:cNvSpPr>
            <a:spLocks noGrp="1"/>
          </p:cNvSpPr>
          <p:nvPr>
            <p:ph idx="1"/>
          </p:nvPr>
        </p:nvSpPr>
        <p:spPr/>
        <p:txBody>
          <a:bodyPr>
            <a:normAutofit lnSpcReduction="10000"/>
          </a:bodyPr>
          <a:lstStyle/>
          <a:p>
            <a:r>
              <a:rPr lang="en-US" altLang="zh-CN" dirty="0"/>
              <a:t>Next</a:t>
            </a:r>
            <a:r>
              <a:rPr lang="zh-CN" altLang="en-US" dirty="0"/>
              <a:t> </a:t>
            </a:r>
            <a:r>
              <a:rPr lang="en-US" altLang="zh-CN" dirty="0"/>
              <a:t>Tuesday</a:t>
            </a:r>
            <a:r>
              <a:rPr lang="zh-CN" altLang="en-US" dirty="0"/>
              <a:t> </a:t>
            </a:r>
            <a:r>
              <a:rPr lang="en-US" altLang="zh-CN" dirty="0"/>
              <a:t>afternoon:</a:t>
            </a:r>
            <a:r>
              <a:rPr lang="zh-CN" altLang="en-US" dirty="0"/>
              <a:t> </a:t>
            </a:r>
            <a:r>
              <a:rPr lang="en-US" altLang="zh-CN" dirty="0"/>
              <a:t>midterm exam</a:t>
            </a:r>
          </a:p>
          <a:p>
            <a:pPr lvl="1"/>
            <a:r>
              <a:rPr lang="en-US" dirty="0"/>
              <a:t>Time: 1:00 pm - 3:00 pm, </a:t>
            </a:r>
          </a:p>
          <a:p>
            <a:pPr lvl="1"/>
            <a:r>
              <a:rPr lang="en-US" dirty="0"/>
              <a:t>Location: Boelter Hall 3400</a:t>
            </a:r>
          </a:p>
          <a:p>
            <a:pPr lvl="1"/>
            <a:r>
              <a:rPr lang="en-US" dirty="0"/>
              <a:t>Topics: everything up to clustering (first two weeks)</a:t>
            </a:r>
          </a:p>
          <a:p>
            <a:pPr lvl="1"/>
            <a:r>
              <a:rPr lang="en-US" dirty="0"/>
              <a:t>Cheat sheet: letter size, double-sided, hand-written</a:t>
            </a:r>
          </a:p>
          <a:p>
            <a:pPr lvl="1"/>
            <a:r>
              <a:rPr lang="en-US" dirty="0"/>
              <a:t>Calculator: only simple calculators are allowed (no TI-83, TI-84, </a:t>
            </a:r>
            <a:r>
              <a:rPr lang="en-US" dirty="0" err="1"/>
              <a:t>etc</a:t>
            </a:r>
            <a:r>
              <a:rPr lang="en-US" dirty="0"/>
              <a:t>), leave your answers as fractions is totally fine, formulas and required values will be provided for your convenience, e.g., log</a:t>
            </a:r>
            <a:r>
              <a:rPr lang="en-US" baseline="-25000" dirty="0"/>
              <a:t>2</a:t>
            </a:r>
            <a:r>
              <a:rPr lang="en-US" dirty="0"/>
              <a:t>5</a:t>
            </a:r>
          </a:p>
          <a:p>
            <a:pPr lvl="1"/>
            <a:r>
              <a:rPr lang="en-US" dirty="0"/>
              <a:t>Question types: T/F, multiple choice with a single correct answer, multiple choice with multiple correct answers, writing/calculation questions</a:t>
            </a:r>
          </a:p>
          <a:p>
            <a:endParaRPr lang="en-US" dirty="0"/>
          </a:p>
        </p:txBody>
      </p:sp>
    </p:spTree>
    <p:extLst>
      <p:ext uri="{BB962C8B-B14F-4D97-AF65-F5344CB8AC3E}">
        <p14:creationId xmlns:p14="http://schemas.microsoft.com/office/powerpoint/2010/main" val="1029960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CC8B-ED23-194E-A1D2-0DB2C9F298FA}"/>
              </a:ext>
            </a:extLst>
          </p:cNvPr>
          <p:cNvSpPr>
            <a:spLocks noGrp="1"/>
          </p:cNvSpPr>
          <p:nvPr>
            <p:ph type="title"/>
          </p:nvPr>
        </p:nvSpPr>
        <p:spPr/>
        <p:txBody>
          <a:bodyPr/>
          <a:lstStyle/>
          <a:p>
            <a:r>
              <a:rPr lang="en-US" dirty="0"/>
              <a:t>Single Linkage</a:t>
            </a:r>
          </a:p>
        </p:txBody>
      </p:sp>
      <p:pic>
        <p:nvPicPr>
          <p:cNvPr id="6" name="Content Placeholder 5">
            <a:extLst>
              <a:ext uri="{FF2B5EF4-FFF2-40B4-BE49-F238E27FC236}">
                <a16:creationId xmlns:a16="http://schemas.microsoft.com/office/drawing/2014/main" id="{A1E50CE1-F9F6-DF45-B15A-C0B10709BD1F}"/>
              </a:ext>
            </a:extLst>
          </p:cNvPr>
          <p:cNvPicPr>
            <a:picLocks noGrp="1" noChangeAspect="1"/>
          </p:cNvPicPr>
          <p:nvPr>
            <p:ph idx="1"/>
          </p:nvPr>
        </p:nvPicPr>
        <p:blipFill>
          <a:blip r:embed="rId2"/>
          <a:stretch>
            <a:fillRect/>
          </a:stretch>
        </p:blipFill>
        <p:spPr>
          <a:xfrm>
            <a:off x="1463973" y="1516127"/>
            <a:ext cx="8692986" cy="3093450"/>
          </a:xfrm>
        </p:spPr>
      </p:pic>
      <p:sp>
        <p:nvSpPr>
          <p:cNvPr id="4" name="Slide Number Placeholder 3">
            <a:extLst>
              <a:ext uri="{FF2B5EF4-FFF2-40B4-BE49-F238E27FC236}">
                <a16:creationId xmlns:a16="http://schemas.microsoft.com/office/drawing/2014/main" id="{2C2E1A71-9A93-EF47-84B1-0B0B815687EA}"/>
              </a:ext>
            </a:extLst>
          </p:cNvPr>
          <p:cNvSpPr>
            <a:spLocks noGrp="1"/>
          </p:cNvSpPr>
          <p:nvPr>
            <p:ph type="sldNum" sz="quarter" idx="12"/>
          </p:nvPr>
        </p:nvSpPr>
        <p:spPr/>
        <p:txBody>
          <a:bodyPr/>
          <a:lstStyle/>
          <a:p>
            <a:fld id="{82BAABBF-CE1E-8A4C-92D8-393D0291D808}" type="slidenum">
              <a:rPr lang="en-US" smtClean="0"/>
              <a:t>40</a:t>
            </a:fld>
            <a:endParaRPr lang="en-US"/>
          </a:p>
        </p:txBody>
      </p:sp>
      <p:pic>
        <p:nvPicPr>
          <p:cNvPr id="7" name="Picture 6">
            <a:extLst>
              <a:ext uri="{FF2B5EF4-FFF2-40B4-BE49-F238E27FC236}">
                <a16:creationId xmlns:a16="http://schemas.microsoft.com/office/drawing/2014/main" id="{398E35D0-29BB-0D4F-A579-D6B6C633D5EC}"/>
              </a:ext>
            </a:extLst>
          </p:cNvPr>
          <p:cNvPicPr>
            <a:picLocks noChangeAspect="1"/>
          </p:cNvPicPr>
          <p:nvPr/>
        </p:nvPicPr>
        <p:blipFill>
          <a:blip r:embed="rId3"/>
          <a:stretch>
            <a:fillRect/>
          </a:stretch>
        </p:blipFill>
        <p:spPr>
          <a:xfrm>
            <a:off x="3529119" y="4841203"/>
            <a:ext cx="4562693" cy="601387"/>
          </a:xfrm>
          <a:prstGeom prst="rect">
            <a:avLst/>
          </a:prstGeom>
        </p:spPr>
      </p:pic>
    </p:spTree>
    <p:extLst>
      <p:ext uri="{BB962C8B-B14F-4D97-AF65-F5344CB8AC3E}">
        <p14:creationId xmlns:p14="http://schemas.microsoft.com/office/powerpoint/2010/main" val="3146419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2371-4A0B-FE4B-88FB-7E7B63A5C612}"/>
              </a:ext>
            </a:extLst>
          </p:cNvPr>
          <p:cNvSpPr>
            <a:spLocks noGrp="1"/>
          </p:cNvSpPr>
          <p:nvPr>
            <p:ph type="title"/>
          </p:nvPr>
        </p:nvSpPr>
        <p:spPr/>
        <p:txBody>
          <a:bodyPr/>
          <a:lstStyle/>
          <a:p>
            <a:r>
              <a:rPr lang="en-US" dirty="0"/>
              <a:t>Complete Linkage</a:t>
            </a:r>
          </a:p>
        </p:txBody>
      </p:sp>
      <p:pic>
        <p:nvPicPr>
          <p:cNvPr id="6" name="Content Placeholder 5">
            <a:extLst>
              <a:ext uri="{FF2B5EF4-FFF2-40B4-BE49-F238E27FC236}">
                <a16:creationId xmlns:a16="http://schemas.microsoft.com/office/drawing/2014/main" id="{18775BF5-50D6-CC40-958B-27FB157C83EB}"/>
              </a:ext>
            </a:extLst>
          </p:cNvPr>
          <p:cNvPicPr>
            <a:picLocks noGrp="1" noChangeAspect="1"/>
          </p:cNvPicPr>
          <p:nvPr>
            <p:ph idx="1"/>
          </p:nvPr>
        </p:nvPicPr>
        <p:blipFill>
          <a:blip r:embed="rId2"/>
          <a:stretch>
            <a:fillRect/>
          </a:stretch>
        </p:blipFill>
        <p:spPr>
          <a:xfrm>
            <a:off x="1479567" y="1540046"/>
            <a:ext cx="8728186" cy="3105976"/>
          </a:xfrm>
        </p:spPr>
      </p:pic>
      <p:sp>
        <p:nvSpPr>
          <p:cNvPr id="4" name="Slide Number Placeholder 3">
            <a:extLst>
              <a:ext uri="{FF2B5EF4-FFF2-40B4-BE49-F238E27FC236}">
                <a16:creationId xmlns:a16="http://schemas.microsoft.com/office/drawing/2014/main" id="{D0DF1596-68BE-2D4D-AB74-4EDD6D582158}"/>
              </a:ext>
            </a:extLst>
          </p:cNvPr>
          <p:cNvSpPr>
            <a:spLocks noGrp="1"/>
          </p:cNvSpPr>
          <p:nvPr>
            <p:ph type="sldNum" sz="quarter" idx="12"/>
          </p:nvPr>
        </p:nvSpPr>
        <p:spPr/>
        <p:txBody>
          <a:bodyPr/>
          <a:lstStyle/>
          <a:p>
            <a:fld id="{82BAABBF-CE1E-8A4C-92D8-393D0291D808}" type="slidenum">
              <a:rPr lang="en-US" smtClean="0"/>
              <a:t>41</a:t>
            </a:fld>
            <a:endParaRPr lang="en-US"/>
          </a:p>
        </p:txBody>
      </p:sp>
      <p:pic>
        <p:nvPicPr>
          <p:cNvPr id="7" name="Picture 6">
            <a:extLst>
              <a:ext uri="{FF2B5EF4-FFF2-40B4-BE49-F238E27FC236}">
                <a16:creationId xmlns:a16="http://schemas.microsoft.com/office/drawing/2014/main" id="{8C5988CE-010C-8446-89BC-9A849BC11327}"/>
              </a:ext>
            </a:extLst>
          </p:cNvPr>
          <p:cNvPicPr>
            <a:picLocks noChangeAspect="1"/>
          </p:cNvPicPr>
          <p:nvPr/>
        </p:nvPicPr>
        <p:blipFill>
          <a:blip r:embed="rId3"/>
          <a:stretch>
            <a:fillRect/>
          </a:stretch>
        </p:blipFill>
        <p:spPr>
          <a:xfrm>
            <a:off x="3257549" y="4833685"/>
            <a:ext cx="4982531" cy="572705"/>
          </a:xfrm>
          <a:prstGeom prst="rect">
            <a:avLst/>
          </a:prstGeom>
        </p:spPr>
      </p:pic>
    </p:spTree>
    <p:extLst>
      <p:ext uri="{BB962C8B-B14F-4D97-AF65-F5344CB8AC3E}">
        <p14:creationId xmlns:p14="http://schemas.microsoft.com/office/powerpoint/2010/main" val="39110038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443F0-C211-0841-9D45-BD6A5358AC20}"/>
              </a:ext>
            </a:extLst>
          </p:cNvPr>
          <p:cNvSpPr>
            <a:spLocks noGrp="1"/>
          </p:cNvSpPr>
          <p:nvPr>
            <p:ph type="title"/>
          </p:nvPr>
        </p:nvSpPr>
        <p:spPr/>
        <p:txBody>
          <a:bodyPr/>
          <a:lstStyle/>
          <a:p>
            <a:r>
              <a:rPr lang="en-US" dirty="0"/>
              <a:t>Linkage Matters</a:t>
            </a:r>
          </a:p>
        </p:txBody>
      </p:sp>
      <p:sp>
        <p:nvSpPr>
          <p:cNvPr id="3" name="Content Placeholder 2">
            <a:extLst>
              <a:ext uri="{FF2B5EF4-FFF2-40B4-BE49-F238E27FC236}">
                <a16:creationId xmlns:a16="http://schemas.microsoft.com/office/drawing/2014/main" id="{930EB006-6910-E047-B392-A1EAC4631D13}"/>
              </a:ext>
            </a:extLst>
          </p:cNvPr>
          <p:cNvSpPr>
            <a:spLocks noGrp="1"/>
          </p:cNvSpPr>
          <p:nvPr>
            <p:ph idx="1"/>
          </p:nvPr>
        </p:nvSpPr>
        <p:spPr/>
        <p:txBody>
          <a:bodyPr/>
          <a:lstStyle/>
          <a:p>
            <a:pPr marL="457200" indent="-457200">
              <a:buFont typeface="Arial" panose="020B0604020202020204" pitchFamily="34" charset="0"/>
              <a:buChar char="•"/>
            </a:pPr>
            <a:r>
              <a:rPr lang="en-US" dirty="0"/>
              <a:t>Single linkage: </a:t>
            </a:r>
            <a:r>
              <a:rPr lang="en-US" altLang="zh-CN" dirty="0"/>
              <a:t>T</a:t>
            </a:r>
            <a:r>
              <a:rPr lang="en-US" dirty="0"/>
              <a:t>endency to form long chains</a:t>
            </a:r>
          </a:p>
          <a:p>
            <a:pPr marL="457200" indent="-457200">
              <a:buFont typeface="Arial" panose="020B0604020202020204" pitchFamily="34" charset="0"/>
              <a:buChar char="•"/>
            </a:pPr>
            <a:r>
              <a:rPr lang="en-US" dirty="0"/>
              <a:t>Complete linkage: Sensitive to outliers</a:t>
            </a:r>
          </a:p>
          <a:p>
            <a:pPr marL="457200" indent="-457200">
              <a:buFont typeface="Arial" panose="020B0604020202020204" pitchFamily="34" charset="0"/>
              <a:buChar char="•"/>
            </a:pPr>
            <a:r>
              <a:rPr lang="en-US" dirty="0"/>
              <a:t>Average-link: Trying to compromise between the two</a:t>
            </a:r>
          </a:p>
        </p:txBody>
      </p:sp>
      <p:sp>
        <p:nvSpPr>
          <p:cNvPr id="4" name="Slide Number Placeholder 3">
            <a:extLst>
              <a:ext uri="{FF2B5EF4-FFF2-40B4-BE49-F238E27FC236}">
                <a16:creationId xmlns:a16="http://schemas.microsoft.com/office/drawing/2014/main" id="{1AD817A8-0385-4544-8528-22137ADF2DC6}"/>
              </a:ext>
            </a:extLst>
          </p:cNvPr>
          <p:cNvSpPr>
            <a:spLocks noGrp="1"/>
          </p:cNvSpPr>
          <p:nvPr>
            <p:ph type="sldNum" sz="quarter" idx="12"/>
          </p:nvPr>
        </p:nvSpPr>
        <p:spPr/>
        <p:txBody>
          <a:bodyPr/>
          <a:lstStyle/>
          <a:p>
            <a:fld id="{82BAABBF-CE1E-8A4C-92D8-393D0291D808}" type="slidenum">
              <a:rPr lang="en-US" smtClean="0"/>
              <a:t>42</a:t>
            </a:fld>
            <a:endParaRPr lang="en-US"/>
          </a:p>
        </p:txBody>
      </p:sp>
    </p:spTree>
    <p:extLst>
      <p:ext uri="{BB962C8B-B14F-4D97-AF65-F5344CB8AC3E}">
        <p14:creationId xmlns:p14="http://schemas.microsoft.com/office/powerpoint/2010/main" val="19157709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Single Link vs. Complete Link</a:t>
            </a:r>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43</a:t>
            </a:fld>
            <a:endParaRPr lang="en-US" dirty="0">
              <a:solidFill>
                <a:prstClr val="black"/>
              </a:solidFill>
            </a:endParaRP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348" y="1104478"/>
            <a:ext cx="6248400" cy="5723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76324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BDFC39-3734-0F92-756A-BD4878A5376C}"/>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4A6D0317-3E0A-11EF-5B96-CF089C347419}"/>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AECE8548-A722-ED9D-C11F-75458CE9B0ED}"/>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89218BBC-E187-1982-E667-45E97A2B33F7}"/>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C617756C-2204-1F4D-056A-F1166BE92EC0}"/>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5F5D0B06-37E7-DD47-4B9D-EAB8286FEC45}"/>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25531765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a:lnSpc>
                <a:spcPct val="150000"/>
              </a:lnSpc>
            </a:pPr>
            <a:r>
              <a:rPr lang="en-US" dirty="0"/>
              <a:t>Clustering Analysis: Basic Concepts</a:t>
            </a:r>
          </a:p>
          <a:p>
            <a:pPr>
              <a:lnSpc>
                <a:spcPct val="150000"/>
              </a:lnSpc>
            </a:pPr>
            <a:r>
              <a:rPr lang="en-US" dirty="0"/>
              <a:t>K-means</a:t>
            </a:r>
          </a:p>
          <a:p>
            <a:pPr>
              <a:lnSpc>
                <a:spcPct val="150000"/>
              </a:lnSpc>
            </a:pPr>
            <a:r>
              <a:rPr lang="en-US" altLang="zh-CN" dirty="0"/>
              <a:t>Hierarchical Methods</a:t>
            </a:r>
          </a:p>
          <a:p>
            <a:pPr>
              <a:lnSpc>
                <a:spcPct val="150000"/>
              </a:lnSpc>
            </a:pPr>
            <a:r>
              <a:rPr lang="zh-CN" altLang="en-US" dirty="0"/>
              <a:t>*</a:t>
            </a:r>
            <a:r>
              <a:rPr lang="en-US" altLang="zh-CN" dirty="0"/>
              <a:t>DBSCAN </a:t>
            </a:r>
          </a:p>
          <a:p>
            <a:pPr>
              <a:lnSpc>
                <a:spcPct val="150000"/>
              </a:lnSpc>
            </a:pPr>
            <a:r>
              <a:rPr lang="en-US" altLang="zh-CN" dirty="0"/>
              <a:t>Summary</a:t>
            </a:r>
          </a:p>
          <a:p>
            <a:endParaRPr lang="en-US" dirty="0"/>
          </a:p>
          <a:p>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45</a:t>
            </a:fld>
            <a:endParaRPr lang="en-US" dirty="0">
              <a:solidFill>
                <a:prstClr val="black"/>
              </a:solidFill>
            </a:endParaRPr>
          </a:p>
        </p:txBody>
      </p:sp>
      <p:sp>
        <p:nvSpPr>
          <p:cNvPr id="5" name="AutoShape 8"/>
          <p:cNvSpPr>
            <a:spLocks noChangeArrowheads="1"/>
          </p:cNvSpPr>
          <p:nvPr/>
        </p:nvSpPr>
        <p:spPr bwMode="auto">
          <a:xfrm rot="9803581">
            <a:off x="2638919" y="3878278"/>
            <a:ext cx="533400" cy="381000"/>
          </a:xfrm>
          <a:prstGeom prst="notchedRightArrow">
            <a:avLst>
              <a:gd name="adj1" fmla="val 50000"/>
              <a:gd name="adj2" fmla="val 35000"/>
            </a:avLst>
          </a:prstGeom>
          <a:solidFill>
            <a:srgbClr val="FF9900"/>
          </a:solidFill>
          <a:ln w="9525">
            <a:solidFill>
              <a:schemeClr val="tx1"/>
            </a:solidFill>
            <a:miter lim="800000"/>
            <a:headEnd/>
            <a:tailEnd/>
          </a:ln>
        </p:spPr>
        <p:txBody>
          <a:bodyPr rot="10800000" wrap="none" anchor="ctr"/>
          <a:lstStyle/>
          <a:p>
            <a:endParaRPr lang="en-US">
              <a:solidFill>
                <a:prstClr val="black"/>
              </a:solidFill>
            </a:endParaRPr>
          </a:p>
        </p:txBody>
      </p:sp>
    </p:spTree>
    <p:extLst>
      <p:ext uri="{BB962C8B-B14F-4D97-AF65-F5344CB8AC3E}">
        <p14:creationId xmlns:p14="http://schemas.microsoft.com/office/powerpoint/2010/main" val="34925679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828800" y="228600"/>
            <a:ext cx="8610600" cy="706438"/>
          </a:xfrm>
        </p:spPr>
        <p:txBody>
          <a:bodyPr>
            <a:normAutofit fontScale="90000"/>
          </a:bodyPr>
          <a:lstStyle/>
          <a:p>
            <a:pPr eaLnBrk="1" hangingPunct="1"/>
            <a:r>
              <a:rPr lang="en-US" altLang="zh-CN">
                <a:ea typeface="SimSun" pitchFamily="2" charset="-122"/>
              </a:rPr>
              <a:t>Density-Based Clustering Methods</a:t>
            </a:r>
          </a:p>
        </p:txBody>
      </p:sp>
      <p:sp>
        <p:nvSpPr>
          <p:cNvPr id="56323" name="Rectangle 3"/>
          <p:cNvSpPr>
            <a:spLocks noGrp="1" noChangeArrowheads="1"/>
          </p:cNvSpPr>
          <p:nvPr>
            <p:ph type="body" idx="1"/>
          </p:nvPr>
        </p:nvSpPr>
        <p:spPr>
          <a:xfrm>
            <a:off x="685800" y="1143000"/>
            <a:ext cx="10210800" cy="5385816"/>
          </a:xfrm>
        </p:spPr>
        <p:txBody>
          <a:bodyPr/>
          <a:lstStyle/>
          <a:p>
            <a:pPr eaLnBrk="1" hangingPunct="1">
              <a:spcBef>
                <a:spcPct val="50000"/>
              </a:spcBef>
            </a:pPr>
            <a:r>
              <a:rPr lang="en-US" altLang="zh-CN" sz="2400" dirty="0">
                <a:ea typeface="SimSun" pitchFamily="2" charset="-122"/>
              </a:rPr>
              <a:t>Clustering based on density (local cluster criterion), such as density-connected points</a:t>
            </a:r>
          </a:p>
          <a:p>
            <a:pPr eaLnBrk="1" hangingPunct="1">
              <a:lnSpc>
                <a:spcPct val="50000"/>
              </a:lnSpc>
              <a:spcBef>
                <a:spcPct val="50000"/>
              </a:spcBef>
            </a:pPr>
            <a:r>
              <a:rPr lang="en-US" altLang="zh-CN" sz="2400" dirty="0">
                <a:ea typeface="SimSun" pitchFamily="2" charset="-122"/>
              </a:rPr>
              <a:t>Major features:</a:t>
            </a:r>
          </a:p>
          <a:p>
            <a:pPr lvl="1" eaLnBrk="1" hangingPunct="1">
              <a:lnSpc>
                <a:spcPct val="50000"/>
              </a:lnSpc>
              <a:spcBef>
                <a:spcPct val="50000"/>
              </a:spcBef>
            </a:pPr>
            <a:r>
              <a:rPr lang="en-US" altLang="zh-CN" sz="2400" dirty="0">
                <a:ea typeface="SimSun" pitchFamily="2" charset="-122"/>
              </a:rPr>
              <a:t>Discover clusters of arbitrary shape</a:t>
            </a:r>
          </a:p>
          <a:p>
            <a:pPr lvl="1" eaLnBrk="1" hangingPunct="1">
              <a:lnSpc>
                <a:spcPct val="50000"/>
              </a:lnSpc>
              <a:spcBef>
                <a:spcPct val="50000"/>
              </a:spcBef>
            </a:pPr>
            <a:r>
              <a:rPr lang="en-US" altLang="zh-CN" sz="2400" dirty="0">
                <a:ea typeface="SimSun" pitchFamily="2" charset="-122"/>
              </a:rPr>
              <a:t>Handle noise</a:t>
            </a:r>
          </a:p>
          <a:p>
            <a:pPr lvl="1" eaLnBrk="1" hangingPunct="1">
              <a:lnSpc>
                <a:spcPct val="50000"/>
              </a:lnSpc>
              <a:spcBef>
                <a:spcPct val="50000"/>
              </a:spcBef>
            </a:pPr>
            <a:r>
              <a:rPr lang="en-US" altLang="zh-CN" sz="2400" dirty="0">
                <a:ea typeface="SimSun" pitchFamily="2" charset="-122"/>
              </a:rPr>
              <a:t>One scan</a:t>
            </a:r>
          </a:p>
          <a:p>
            <a:pPr lvl="1" eaLnBrk="1" hangingPunct="1">
              <a:lnSpc>
                <a:spcPct val="50000"/>
              </a:lnSpc>
              <a:spcBef>
                <a:spcPct val="50000"/>
              </a:spcBef>
            </a:pPr>
            <a:r>
              <a:rPr lang="en-US" altLang="zh-CN" sz="2400" dirty="0">
                <a:ea typeface="SimSun" pitchFamily="2" charset="-122"/>
              </a:rPr>
              <a:t>Need density parameters as termination condition</a:t>
            </a:r>
          </a:p>
          <a:p>
            <a:pPr eaLnBrk="1" hangingPunct="1">
              <a:lnSpc>
                <a:spcPct val="90000"/>
              </a:lnSpc>
              <a:spcBef>
                <a:spcPct val="50000"/>
              </a:spcBef>
            </a:pPr>
            <a:r>
              <a:rPr lang="en-US" altLang="zh-CN" sz="2400" dirty="0">
                <a:ea typeface="SimSun" pitchFamily="2" charset="-122"/>
              </a:rPr>
              <a:t>Several interesting studies:</a:t>
            </a:r>
          </a:p>
          <a:p>
            <a:pPr lvl="1"/>
            <a:r>
              <a:rPr lang="en-US" altLang="zh-CN" sz="2400" u="sng" dirty="0">
                <a:ea typeface="SimSun" pitchFamily="2" charset="-122"/>
              </a:rPr>
              <a:t>DBSCAN:</a:t>
            </a:r>
            <a:r>
              <a:rPr lang="en-US" altLang="zh-CN" sz="2400" dirty="0">
                <a:ea typeface="SimSun" pitchFamily="2" charset="-122"/>
              </a:rPr>
              <a:t> Density-Based Spatial Clustering of Applications with Noise</a:t>
            </a:r>
            <a:r>
              <a:rPr lang="zh-CN" altLang="en-US" sz="2400" dirty="0">
                <a:ea typeface="SimSun" pitchFamily="2" charset="-122"/>
              </a:rPr>
              <a:t> </a:t>
            </a:r>
            <a:r>
              <a:rPr lang="en-US" altLang="zh-CN" sz="2400" dirty="0">
                <a:ea typeface="SimSun" pitchFamily="2" charset="-122"/>
              </a:rPr>
              <a:t>Ester, et al. (KDD</a:t>
            </a:r>
            <a:r>
              <a:rPr lang="en-US" altLang="zh-CN" sz="2400" dirty="0">
                <a:latin typeface="Times New Roman" pitchFamily="18" charset="0"/>
                <a:ea typeface="SimSun" pitchFamily="2" charset="-122"/>
              </a:rPr>
              <a:t>’</a:t>
            </a:r>
            <a:r>
              <a:rPr lang="en-US" altLang="zh-CN" sz="2400" dirty="0">
                <a:ea typeface="SimSun" pitchFamily="2" charset="-122"/>
              </a:rPr>
              <a:t>96)</a:t>
            </a:r>
          </a:p>
          <a:p>
            <a:pPr lvl="1" eaLnBrk="1" hangingPunct="1"/>
            <a:r>
              <a:rPr lang="en-US" altLang="zh-CN" sz="2400" u="sng" dirty="0">
                <a:ea typeface="SimSun" pitchFamily="2" charset="-122"/>
              </a:rPr>
              <a:t>OPTICS*</a:t>
            </a:r>
            <a:r>
              <a:rPr lang="en-US" altLang="zh-CN" sz="2400" dirty="0">
                <a:ea typeface="SimSun" pitchFamily="2" charset="-122"/>
              </a:rPr>
              <a:t>: </a:t>
            </a:r>
            <a:r>
              <a:rPr lang="en-US" altLang="zh-CN" sz="2400" dirty="0" err="1">
                <a:ea typeface="SimSun" pitchFamily="2" charset="-122"/>
              </a:rPr>
              <a:t>Ankerst</a:t>
            </a:r>
            <a:r>
              <a:rPr lang="en-US" altLang="zh-CN" sz="2400" dirty="0">
                <a:ea typeface="SimSun" pitchFamily="2" charset="-122"/>
              </a:rPr>
              <a:t>, et al (SIGMOD</a:t>
            </a:r>
            <a:r>
              <a:rPr lang="en-US" altLang="zh-CN" sz="2400" dirty="0">
                <a:latin typeface="Times New Roman" pitchFamily="18" charset="0"/>
                <a:ea typeface="SimSun" pitchFamily="2" charset="-122"/>
              </a:rPr>
              <a:t>’</a:t>
            </a:r>
            <a:r>
              <a:rPr lang="en-US" altLang="zh-CN" sz="2400" dirty="0">
                <a:ea typeface="SimSun" pitchFamily="2" charset="-122"/>
              </a:rPr>
              <a:t>99).</a:t>
            </a:r>
          </a:p>
          <a:p>
            <a:pPr lvl="1" eaLnBrk="1" hangingPunct="1"/>
            <a:r>
              <a:rPr lang="en-US" altLang="zh-CN" sz="2400" u="sng" dirty="0">
                <a:ea typeface="SimSun" pitchFamily="2" charset="-122"/>
              </a:rPr>
              <a:t>DENCLUE*</a:t>
            </a:r>
            <a:r>
              <a:rPr lang="en-US" altLang="zh-CN" sz="2400" dirty="0">
                <a:ea typeface="SimSun" pitchFamily="2" charset="-122"/>
              </a:rPr>
              <a:t>: </a:t>
            </a:r>
            <a:r>
              <a:rPr lang="en-US" altLang="zh-CN" sz="2400" dirty="0" err="1">
                <a:ea typeface="SimSun" pitchFamily="2" charset="-122"/>
              </a:rPr>
              <a:t>Hinneburg</a:t>
            </a:r>
            <a:r>
              <a:rPr lang="en-US" altLang="zh-CN" sz="2400" dirty="0">
                <a:ea typeface="SimSun" pitchFamily="2" charset="-122"/>
              </a:rPr>
              <a:t> &amp; D. </a:t>
            </a:r>
            <a:r>
              <a:rPr lang="en-US" altLang="zh-CN" sz="2400" dirty="0" err="1">
                <a:ea typeface="SimSun" pitchFamily="2" charset="-122"/>
              </a:rPr>
              <a:t>Keim</a:t>
            </a:r>
            <a:r>
              <a:rPr lang="en-US" altLang="zh-CN" sz="2400" dirty="0">
                <a:ea typeface="SimSun" pitchFamily="2" charset="-122"/>
              </a:rPr>
              <a:t>  (KDD</a:t>
            </a:r>
            <a:r>
              <a:rPr lang="en-US" altLang="zh-CN" sz="2400" dirty="0">
                <a:latin typeface="Times New Roman" pitchFamily="18" charset="0"/>
                <a:ea typeface="SimSun" pitchFamily="2" charset="-122"/>
              </a:rPr>
              <a:t>’</a:t>
            </a:r>
            <a:r>
              <a:rPr lang="en-US" altLang="zh-CN" sz="2400" dirty="0">
                <a:ea typeface="SimSun" pitchFamily="2" charset="-122"/>
              </a:rPr>
              <a:t>98)</a:t>
            </a:r>
          </a:p>
          <a:p>
            <a:pPr lvl="1" eaLnBrk="1" hangingPunct="1"/>
            <a:r>
              <a:rPr lang="en-US" altLang="zh-CN" sz="2400" u="sng" dirty="0">
                <a:ea typeface="SimSun" pitchFamily="2" charset="-122"/>
              </a:rPr>
              <a:t>CLIQUE*</a:t>
            </a:r>
            <a:r>
              <a:rPr lang="en-US" altLang="zh-CN" sz="2400" dirty="0">
                <a:ea typeface="SimSun" pitchFamily="2" charset="-122"/>
              </a:rPr>
              <a:t>: Agrawal, et al. (SIGMOD</a:t>
            </a:r>
            <a:r>
              <a:rPr lang="en-US" altLang="zh-CN" sz="2400" dirty="0">
                <a:latin typeface="Times New Roman" pitchFamily="18" charset="0"/>
                <a:ea typeface="SimSun" pitchFamily="2" charset="-122"/>
              </a:rPr>
              <a:t>’</a:t>
            </a:r>
            <a:r>
              <a:rPr lang="en-US" altLang="zh-CN" sz="2400" dirty="0">
                <a:ea typeface="SimSun" pitchFamily="2" charset="-122"/>
              </a:rPr>
              <a:t>98) (more grid-based)</a:t>
            </a:r>
          </a:p>
        </p:txBody>
      </p:sp>
      <p:sp>
        <p:nvSpPr>
          <p:cNvPr id="2" name="Slide Number Placeholder 1"/>
          <p:cNvSpPr>
            <a:spLocks noGrp="1"/>
          </p:cNvSpPr>
          <p:nvPr>
            <p:ph type="sldNum" sz="quarter" idx="12"/>
          </p:nvPr>
        </p:nvSpPr>
        <p:spPr/>
        <p:txBody>
          <a:bodyPr/>
          <a:lstStyle/>
          <a:p>
            <a:fld id="{F9913601-2E22-4589-A394-4D3650FFD697}"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94551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32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32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32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32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32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32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32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32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32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FACB-5815-454E-960F-AF3178F68C0B}"/>
              </a:ext>
            </a:extLst>
          </p:cNvPr>
          <p:cNvSpPr>
            <a:spLocks noGrp="1"/>
          </p:cNvSpPr>
          <p:nvPr>
            <p:ph type="title"/>
          </p:nvPr>
        </p:nvSpPr>
        <p:spPr/>
        <p:txBody>
          <a:bodyPr>
            <a:normAutofit fontScale="90000"/>
          </a:bodyPr>
          <a:lstStyle/>
          <a:p>
            <a:r>
              <a:rPr lang="en-US" dirty="0"/>
              <a:t>DBSCAN: can detect clusters with arbitrary shapes</a:t>
            </a:r>
          </a:p>
        </p:txBody>
      </p:sp>
      <p:pic>
        <p:nvPicPr>
          <p:cNvPr id="6" name="Content Placeholder 5">
            <a:extLst>
              <a:ext uri="{FF2B5EF4-FFF2-40B4-BE49-F238E27FC236}">
                <a16:creationId xmlns:a16="http://schemas.microsoft.com/office/drawing/2014/main" id="{C8CAF0D2-B74D-BF4D-9080-F8228478215A}"/>
              </a:ext>
            </a:extLst>
          </p:cNvPr>
          <p:cNvPicPr>
            <a:picLocks noGrp="1" noChangeAspect="1"/>
          </p:cNvPicPr>
          <p:nvPr>
            <p:ph idx="1"/>
          </p:nvPr>
        </p:nvPicPr>
        <p:blipFill>
          <a:blip r:embed="rId2"/>
          <a:stretch>
            <a:fillRect/>
          </a:stretch>
        </p:blipFill>
        <p:spPr>
          <a:xfrm>
            <a:off x="1298567" y="935715"/>
            <a:ext cx="9267833" cy="5830210"/>
          </a:xfrm>
        </p:spPr>
      </p:pic>
      <p:sp>
        <p:nvSpPr>
          <p:cNvPr id="4" name="Slide Number Placeholder 3">
            <a:extLst>
              <a:ext uri="{FF2B5EF4-FFF2-40B4-BE49-F238E27FC236}">
                <a16:creationId xmlns:a16="http://schemas.microsoft.com/office/drawing/2014/main" id="{F336F4B3-ACF2-204A-AF59-6D09795D32CC}"/>
              </a:ext>
            </a:extLst>
          </p:cNvPr>
          <p:cNvSpPr>
            <a:spLocks noGrp="1"/>
          </p:cNvSpPr>
          <p:nvPr>
            <p:ph type="sldNum" sz="quarter" idx="12"/>
          </p:nvPr>
        </p:nvSpPr>
        <p:spPr/>
        <p:txBody>
          <a:bodyPr/>
          <a:lstStyle/>
          <a:p>
            <a:fld id="{82BAABBF-CE1E-8A4C-92D8-393D0291D808}" type="slidenum">
              <a:rPr lang="en-US" smtClean="0"/>
              <a:t>47</a:t>
            </a:fld>
            <a:endParaRPr lang="en-US"/>
          </a:p>
        </p:txBody>
      </p:sp>
    </p:spTree>
    <p:extLst>
      <p:ext uri="{BB962C8B-B14F-4D97-AF65-F5344CB8AC3E}">
        <p14:creationId xmlns:p14="http://schemas.microsoft.com/office/powerpoint/2010/main" val="2797007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050"/>
          <p:cNvSpPr>
            <a:spLocks noGrp="1" noChangeArrowheads="1"/>
          </p:cNvSpPr>
          <p:nvPr>
            <p:ph type="title"/>
          </p:nvPr>
        </p:nvSpPr>
        <p:spPr>
          <a:xfrm>
            <a:off x="1905000" y="381000"/>
            <a:ext cx="8458200" cy="685800"/>
          </a:xfrm>
        </p:spPr>
        <p:txBody>
          <a:bodyPr/>
          <a:lstStyle/>
          <a:p>
            <a:pPr eaLnBrk="1" hangingPunct="1"/>
            <a:r>
              <a:rPr lang="en-US" altLang="zh-CN" sz="3200" dirty="0">
                <a:ea typeface="SimSun" pitchFamily="2" charset="-122"/>
              </a:rPr>
              <a:t>DBSCAN: Basic Concepts</a:t>
            </a:r>
          </a:p>
        </p:txBody>
      </p:sp>
      <p:sp>
        <p:nvSpPr>
          <p:cNvPr id="57347" name="Rectangle 2051"/>
          <p:cNvSpPr>
            <a:spLocks noGrp="1" noChangeArrowheads="1"/>
          </p:cNvSpPr>
          <p:nvPr>
            <p:ph type="body" idx="1"/>
          </p:nvPr>
        </p:nvSpPr>
        <p:spPr>
          <a:xfrm>
            <a:off x="609600" y="1125878"/>
            <a:ext cx="10896600" cy="5579722"/>
          </a:xfrm>
        </p:spPr>
        <p:txBody>
          <a:bodyPr/>
          <a:lstStyle/>
          <a:p>
            <a:pPr eaLnBrk="1" hangingPunct="1">
              <a:lnSpc>
                <a:spcPct val="90000"/>
              </a:lnSpc>
              <a:spcBef>
                <a:spcPct val="50000"/>
              </a:spcBef>
            </a:pPr>
            <a:r>
              <a:rPr lang="en-US" altLang="zh-CN" sz="2400" dirty="0">
                <a:ea typeface="SimSun" pitchFamily="2" charset="-122"/>
              </a:rPr>
              <a:t>Two parameters</a:t>
            </a:r>
            <a:r>
              <a:rPr lang="en-US" altLang="zh-CN" sz="2400" i="1" dirty="0">
                <a:ea typeface="SimSun" pitchFamily="2" charset="-122"/>
              </a:rPr>
              <a:t>:</a:t>
            </a:r>
          </a:p>
          <a:p>
            <a:pPr lvl="1" eaLnBrk="1" hangingPunct="1">
              <a:lnSpc>
                <a:spcPct val="90000"/>
              </a:lnSpc>
              <a:spcBef>
                <a:spcPct val="50000"/>
              </a:spcBef>
            </a:pPr>
            <a:r>
              <a:rPr lang="en-US" altLang="zh-CN" sz="2400" i="1" dirty="0">
                <a:solidFill>
                  <a:schemeClr val="hlink"/>
                </a:solidFill>
                <a:ea typeface="SimSun" pitchFamily="2" charset="-122"/>
              </a:rPr>
              <a:t>Eps</a:t>
            </a:r>
            <a:r>
              <a:rPr lang="zh-CN" altLang="en-US" sz="2400" i="1" dirty="0">
                <a:solidFill>
                  <a:schemeClr val="hlink"/>
                </a:solidFill>
                <a:ea typeface="SimSun" pitchFamily="2" charset="-122"/>
              </a:rPr>
              <a:t> </a:t>
            </a:r>
            <a:r>
              <a:rPr lang="en-US" altLang="zh-CN" sz="2400" dirty="0">
                <a:ea typeface="SimSun" pitchFamily="2" charset="-122"/>
              </a:rPr>
              <a:t>: Maximum radius of the neighborhood</a:t>
            </a:r>
          </a:p>
          <a:p>
            <a:pPr lvl="1" eaLnBrk="1" hangingPunct="1">
              <a:lnSpc>
                <a:spcPct val="90000"/>
              </a:lnSpc>
              <a:spcBef>
                <a:spcPct val="50000"/>
              </a:spcBef>
            </a:pPr>
            <a:r>
              <a:rPr lang="en-US" altLang="zh-CN" sz="2400" i="1" dirty="0" err="1">
                <a:solidFill>
                  <a:schemeClr val="hlink"/>
                </a:solidFill>
                <a:ea typeface="SimSun" pitchFamily="2" charset="-122"/>
              </a:rPr>
              <a:t>MinPts</a:t>
            </a:r>
            <a:r>
              <a:rPr lang="zh-CN" altLang="en-US" sz="2400" i="1" dirty="0">
                <a:solidFill>
                  <a:schemeClr val="hlink"/>
                </a:solidFill>
                <a:ea typeface="SimSun" pitchFamily="2" charset="-122"/>
              </a:rPr>
              <a:t> </a:t>
            </a:r>
            <a:r>
              <a:rPr lang="en-US" altLang="zh-CN" sz="2400" dirty="0">
                <a:ea typeface="SimSun" pitchFamily="2" charset="-122"/>
              </a:rPr>
              <a:t>: Minimum number of points in an Eps-neighborhood of that point</a:t>
            </a:r>
          </a:p>
          <a:p>
            <a:pPr eaLnBrk="1" hangingPunct="1">
              <a:lnSpc>
                <a:spcPct val="90000"/>
              </a:lnSpc>
              <a:spcBef>
                <a:spcPct val="50000"/>
              </a:spcBef>
            </a:pPr>
            <a:r>
              <a:rPr lang="en-US" altLang="zh-CN" sz="2400" i="1" dirty="0" err="1">
                <a:ea typeface="SimSun" pitchFamily="2" charset="-122"/>
              </a:rPr>
              <a:t>N</a:t>
            </a:r>
            <a:r>
              <a:rPr lang="en-US" altLang="zh-CN" sz="2400" i="1" baseline="-25000" dirty="0" err="1">
                <a:ea typeface="SimSun" pitchFamily="2" charset="-122"/>
              </a:rPr>
              <a:t>Eps</a:t>
            </a:r>
            <a:r>
              <a:rPr lang="en-US" altLang="zh-CN" sz="2400" i="1" dirty="0">
                <a:ea typeface="SimSun" pitchFamily="2" charset="-122"/>
              </a:rPr>
              <a:t>(q)</a:t>
            </a:r>
            <a:r>
              <a:rPr lang="en-US" altLang="zh-CN" sz="2400" dirty="0">
                <a:ea typeface="SimSun" pitchFamily="2" charset="-122"/>
              </a:rPr>
              <a:t>: {p | </a:t>
            </a:r>
            <a:r>
              <a:rPr lang="en-US" altLang="zh-CN" sz="2400" dirty="0" err="1">
                <a:ea typeface="SimSun" pitchFamily="2" charset="-122"/>
              </a:rPr>
              <a:t>dist</a:t>
            </a:r>
            <a:r>
              <a:rPr lang="en-US" altLang="zh-CN" sz="2400" dirty="0">
                <a:ea typeface="SimSun" pitchFamily="2" charset="-122"/>
              </a:rPr>
              <a:t>(</a:t>
            </a:r>
            <a:r>
              <a:rPr lang="en-US" altLang="zh-CN" sz="2400" dirty="0" err="1">
                <a:ea typeface="SimSun" pitchFamily="2" charset="-122"/>
              </a:rPr>
              <a:t>p,q</a:t>
            </a:r>
            <a:r>
              <a:rPr lang="en-US" altLang="zh-CN" sz="2400" dirty="0">
                <a:ea typeface="SimSun" pitchFamily="2" charset="-122"/>
              </a:rPr>
              <a:t>) ≤ Eps}</a:t>
            </a:r>
          </a:p>
          <a:p>
            <a:pPr>
              <a:lnSpc>
                <a:spcPct val="90000"/>
              </a:lnSpc>
              <a:spcBef>
                <a:spcPct val="50000"/>
              </a:spcBef>
            </a:pPr>
            <a:r>
              <a:rPr lang="en-US" altLang="zh-CN" sz="2800" dirty="0">
                <a:ea typeface="SimSun" pitchFamily="2" charset="-122"/>
              </a:rPr>
              <a:t>q is a </a:t>
            </a:r>
            <a:r>
              <a:rPr lang="en-US" altLang="zh-CN" sz="2800" dirty="0">
                <a:solidFill>
                  <a:srgbClr val="FF0000"/>
                </a:solidFill>
                <a:ea typeface="SimSun" pitchFamily="2" charset="-122"/>
              </a:rPr>
              <a:t>core point</a:t>
            </a:r>
            <a:r>
              <a:rPr lang="en-US" altLang="zh-CN" sz="2800" dirty="0">
                <a:ea typeface="SimSun" pitchFamily="2" charset="-122"/>
              </a:rPr>
              <a:t> if:</a:t>
            </a:r>
          </a:p>
          <a:p>
            <a:pPr lvl="1" eaLnBrk="1" hangingPunct="1">
              <a:lnSpc>
                <a:spcPct val="90000"/>
              </a:lnSpc>
              <a:spcBef>
                <a:spcPct val="50000"/>
              </a:spcBef>
              <a:buFont typeface="Wingdings" pitchFamily="2" charset="2"/>
              <a:buNone/>
            </a:pPr>
            <a:r>
              <a:rPr lang="en-US" altLang="zh-CN" sz="2400" dirty="0">
                <a:ea typeface="SimSun" pitchFamily="2" charset="-122"/>
              </a:rPr>
              <a:t>              |</a:t>
            </a:r>
            <a:r>
              <a:rPr lang="en-US" altLang="zh-CN" sz="2400" i="1" dirty="0" err="1">
                <a:ea typeface="SimSun" pitchFamily="2" charset="-122"/>
              </a:rPr>
              <a:t>N</a:t>
            </a:r>
            <a:r>
              <a:rPr lang="en-US" altLang="zh-CN" sz="2400" i="1" baseline="-25000" dirty="0" err="1">
                <a:ea typeface="SimSun" pitchFamily="2" charset="-122"/>
              </a:rPr>
              <a:t>Eps</a:t>
            </a:r>
            <a:r>
              <a:rPr lang="en-US" altLang="zh-CN" sz="2400" i="1" dirty="0">
                <a:ea typeface="SimSun" pitchFamily="2" charset="-122"/>
              </a:rPr>
              <a:t> (q)</a:t>
            </a:r>
            <a:r>
              <a:rPr lang="en-US" altLang="zh-CN" sz="2400" dirty="0">
                <a:ea typeface="SimSun" pitchFamily="2" charset="-122"/>
              </a:rPr>
              <a:t>| ≥ </a:t>
            </a:r>
            <a:r>
              <a:rPr lang="en-US" altLang="zh-CN" sz="2400" i="1" dirty="0" err="1">
                <a:ea typeface="SimSun" pitchFamily="2" charset="-122"/>
              </a:rPr>
              <a:t>MinPts</a:t>
            </a:r>
            <a:r>
              <a:rPr lang="en-US" altLang="zh-CN" sz="2400" dirty="0">
                <a:ea typeface="SimSun" pitchFamily="2" charset="-122"/>
              </a:rPr>
              <a:t> </a:t>
            </a:r>
          </a:p>
          <a:p>
            <a:pPr eaLnBrk="1" hangingPunct="1">
              <a:lnSpc>
                <a:spcPct val="90000"/>
              </a:lnSpc>
              <a:spcBef>
                <a:spcPct val="50000"/>
              </a:spcBef>
            </a:pPr>
            <a:r>
              <a:rPr lang="en-US" altLang="zh-CN" sz="2400" dirty="0">
                <a:solidFill>
                  <a:schemeClr val="hlink"/>
                </a:solidFill>
                <a:ea typeface="SimSun" pitchFamily="2" charset="-122"/>
              </a:rPr>
              <a:t>Directly density-reachable</a:t>
            </a:r>
            <a:r>
              <a:rPr lang="en-US" altLang="zh-CN" sz="2400" dirty="0">
                <a:ea typeface="SimSun" pitchFamily="2" charset="-122"/>
              </a:rPr>
              <a:t>: A point </a:t>
            </a:r>
            <a:r>
              <a:rPr lang="en-US" altLang="zh-CN" sz="2400" i="1" dirty="0">
                <a:ea typeface="SimSun" pitchFamily="2" charset="-122"/>
              </a:rPr>
              <a:t>p</a:t>
            </a:r>
            <a:r>
              <a:rPr lang="en-US" altLang="zh-CN" sz="2400" dirty="0">
                <a:ea typeface="SimSun" pitchFamily="2" charset="-122"/>
              </a:rPr>
              <a:t> is directly density-reachable from a point </a:t>
            </a:r>
            <a:r>
              <a:rPr lang="en-US" altLang="zh-CN" sz="2400" i="1" dirty="0">
                <a:ea typeface="SimSun" pitchFamily="2" charset="-122"/>
              </a:rPr>
              <a:t>q</a:t>
            </a:r>
            <a:r>
              <a:rPr lang="en-US" altLang="zh-CN" sz="2400" dirty="0">
                <a:ea typeface="SimSun" pitchFamily="2" charset="-122"/>
              </a:rPr>
              <a:t> w.r.t. </a:t>
            </a:r>
            <a:r>
              <a:rPr lang="en-US" altLang="zh-CN" sz="2400" i="1" dirty="0" err="1">
                <a:ea typeface="SimSun" pitchFamily="2" charset="-122"/>
              </a:rPr>
              <a:t>Eps</a:t>
            </a:r>
            <a:r>
              <a:rPr lang="en-US" altLang="zh-CN" sz="2400" dirty="0">
                <a:ea typeface="SimSun" pitchFamily="2" charset="-122"/>
              </a:rPr>
              <a:t>, </a:t>
            </a:r>
            <a:r>
              <a:rPr lang="en-US" altLang="zh-CN" sz="2400" i="1" dirty="0" err="1">
                <a:ea typeface="SimSun" pitchFamily="2" charset="-122"/>
              </a:rPr>
              <a:t>MinPts</a:t>
            </a:r>
            <a:r>
              <a:rPr lang="en-US" altLang="zh-CN" sz="2400" dirty="0">
                <a:ea typeface="SimSun" pitchFamily="2" charset="-122"/>
              </a:rPr>
              <a:t> if 	</a:t>
            </a:r>
          </a:p>
          <a:p>
            <a:pPr lvl="1">
              <a:lnSpc>
                <a:spcPct val="90000"/>
              </a:lnSpc>
              <a:spcBef>
                <a:spcPct val="50000"/>
              </a:spcBef>
            </a:pPr>
            <a:r>
              <a:rPr lang="en-US" altLang="zh-CN" sz="2400" dirty="0">
                <a:ea typeface="SimSun" pitchFamily="2" charset="-122"/>
              </a:rPr>
              <a:t>q is a </a:t>
            </a:r>
            <a:r>
              <a:rPr lang="en-US" altLang="zh-CN" sz="2400" dirty="0">
                <a:solidFill>
                  <a:srgbClr val="FF0000"/>
                </a:solidFill>
                <a:ea typeface="SimSun" pitchFamily="2" charset="-122"/>
              </a:rPr>
              <a:t>core point</a:t>
            </a:r>
            <a:endParaRPr lang="en-US" altLang="zh-CN" sz="2400" i="1" dirty="0">
              <a:ea typeface="SimSun" pitchFamily="2" charset="-122"/>
            </a:endParaRPr>
          </a:p>
          <a:p>
            <a:pPr lvl="1" eaLnBrk="1" hangingPunct="1">
              <a:lnSpc>
                <a:spcPct val="90000"/>
              </a:lnSpc>
              <a:spcBef>
                <a:spcPct val="50000"/>
              </a:spcBef>
            </a:pPr>
            <a:r>
              <a:rPr lang="en-US" altLang="zh-CN" sz="2400" dirty="0">
                <a:ea typeface="SimSun" pitchFamily="2" charset="-122"/>
              </a:rPr>
              <a:t>p belongs to </a:t>
            </a:r>
            <a:r>
              <a:rPr lang="en-US" altLang="zh-CN" sz="2400" i="1" dirty="0" err="1">
                <a:ea typeface="SimSun" pitchFamily="2" charset="-122"/>
              </a:rPr>
              <a:t>N</a:t>
            </a:r>
            <a:r>
              <a:rPr lang="en-US" altLang="zh-CN" sz="2400" i="1" baseline="-25000" dirty="0" err="1">
                <a:ea typeface="SimSun" pitchFamily="2" charset="-122"/>
              </a:rPr>
              <a:t>Eps</a:t>
            </a:r>
            <a:r>
              <a:rPr lang="en-US" altLang="zh-CN" sz="2400" i="1" dirty="0">
                <a:ea typeface="SimSun" pitchFamily="2" charset="-122"/>
              </a:rPr>
              <a:t>(q)</a:t>
            </a:r>
          </a:p>
        </p:txBody>
      </p:sp>
      <p:grpSp>
        <p:nvGrpSpPr>
          <p:cNvPr id="57348" name="Group 50"/>
          <p:cNvGrpSpPr>
            <a:grpSpLocks/>
          </p:cNvGrpSpPr>
          <p:nvPr/>
        </p:nvGrpSpPr>
        <p:grpSpPr bwMode="auto">
          <a:xfrm>
            <a:off x="6788150" y="4648200"/>
            <a:ext cx="3879850" cy="1663700"/>
            <a:chOff x="5264150" y="4648200"/>
            <a:chExt cx="3879850" cy="1663700"/>
          </a:xfrm>
        </p:grpSpPr>
        <p:sp>
          <p:nvSpPr>
            <p:cNvPr id="57350" name="Rectangle 2072"/>
            <p:cNvSpPr>
              <a:spLocks noChangeArrowheads="1"/>
            </p:cNvSpPr>
            <p:nvPr/>
          </p:nvSpPr>
          <p:spPr bwMode="auto">
            <a:xfrm>
              <a:off x="7315200" y="4946650"/>
              <a:ext cx="1828800" cy="78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altLang="zh-CN">
                  <a:latin typeface="Times New Roman" pitchFamily="18" charset="0"/>
                  <a:ea typeface="SimSun" pitchFamily="2" charset="-122"/>
                </a:rPr>
                <a:t>MinPts = 5</a:t>
              </a:r>
            </a:p>
            <a:p>
              <a:pPr eaLnBrk="0" hangingPunct="0">
                <a:spcBef>
                  <a:spcPct val="50000"/>
                </a:spcBef>
              </a:pPr>
              <a:r>
                <a:rPr lang="en-US" altLang="zh-CN">
                  <a:latin typeface="Times New Roman" pitchFamily="18" charset="0"/>
                  <a:ea typeface="SimSun" pitchFamily="2" charset="-122"/>
                </a:rPr>
                <a:t>Eps = 1 cm</a:t>
              </a:r>
            </a:p>
          </p:txBody>
        </p:sp>
        <p:grpSp>
          <p:nvGrpSpPr>
            <p:cNvPr id="57351" name="Group 49"/>
            <p:cNvGrpSpPr>
              <a:grpSpLocks/>
            </p:cNvGrpSpPr>
            <p:nvPr/>
          </p:nvGrpSpPr>
          <p:grpSpPr bwMode="auto">
            <a:xfrm>
              <a:off x="5264150" y="4648200"/>
              <a:ext cx="1663700" cy="1663700"/>
              <a:chOff x="5264150" y="4648200"/>
              <a:chExt cx="1663700" cy="1663700"/>
            </a:xfrm>
          </p:grpSpPr>
          <p:sp>
            <p:nvSpPr>
              <p:cNvPr id="57352" name="Oval 2054"/>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7353" name="Oval 2055"/>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7354" name="Oval 2056"/>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7355" name="Oval 2057"/>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7356" name="Oval 2058"/>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7357" name="Oval 2059"/>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7358" name="Oval 2060"/>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7359" name="Oval 2061"/>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57360" name="Oval 2062"/>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7361" name="Oval 2063"/>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7362" name="Oval 2064"/>
              <p:cNvSpPr>
                <a:spLocks noChangeArrowheads="1"/>
              </p:cNvSpPr>
              <p:nvPr/>
            </p:nvSpPr>
            <p:spPr bwMode="auto">
              <a:xfrm>
                <a:off x="6270625" y="5207000"/>
                <a:ext cx="98425" cy="98425"/>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7363" name="Oval 2065"/>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7364" name="Oval 2066"/>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7365" name="Oval 2067"/>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7366" name="Oval 2068"/>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7367" name="Oval 2069"/>
              <p:cNvSpPr>
                <a:spLocks noChangeArrowheads="1"/>
              </p:cNvSpPr>
              <p:nvPr/>
            </p:nvSpPr>
            <p:spPr bwMode="auto">
              <a:xfrm>
                <a:off x="5487988" y="52070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57368" name="Rectangle 2070"/>
              <p:cNvSpPr>
                <a:spLocks noChangeArrowheads="1"/>
              </p:cNvSpPr>
              <p:nvPr/>
            </p:nvSpPr>
            <p:spPr bwMode="auto">
              <a:xfrm>
                <a:off x="6324600" y="49466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altLang="zh-CN">
                    <a:latin typeface="Times New Roman" pitchFamily="18" charset="0"/>
                    <a:ea typeface="SimSun" pitchFamily="2" charset="-122"/>
                  </a:rPr>
                  <a:t>p</a:t>
                </a:r>
              </a:p>
            </p:txBody>
          </p:sp>
          <p:sp>
            <p:nvSpPr>
              <p:cNvPr id="57369" name="Rectangle 2071"/>
              <p:cNvSpPr>
                <a:spLocks noChangeArrowheads="1"/>
              </p:cNvSpPr>
              <p:nvPr/>
            </p:nvSpPr>
            <p:spPr bwMode="auto">
              <a:xfrm>
                <a:off x="5867400" y="571500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altLang="zh-CN">
                    <a:latin typeface="Times New Roman" pitchFamily="18" charset="0"/>
                    <a:ea typeface="SimSun" pitchFamily="2" charset="-122"/>
                  </a:rPr>
                  <a:t>q</a:t>
                </a:r>
              </a:p>
            </p:txBody>
          </p:sp>
          <p:sp>
            <p:nvSpPr>
              <p:cNvPr id="57370" name="Oval 2065"/>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grpSp>
      </p:grpSp>
      <p:sp>
        <p:nvSpPr>
          <p:cNvPr id="2" name="Slide Number Placeholder 1"/>
          <p:cNvSpPr>
            <a:spLocks noGrp="1"/>
          </p:cNvSpPr>
          <p:nvPr>
            <p:ph type="sldNum" sz="quarter" idx="12"/>
          </p:nvPr>
        </p:nvSpPr>
        <p:spPr/>
        <p:txBody>
          <a:bodyPr/>
          <a:lstStyle/>
          <a:p>
            <a:fld id="{F9913601-2E22-4589-A394-4D3650FFD697}"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83400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34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34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34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34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3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26"/>
          <p:cNvSpPr>
            <a:spLocks noGrp="1" noChangeArrowheads="1"/>
          </p:cNvSpPr>
          <p:nvPr>
            <p:ph type="title"/>
          </p:nvPr>
        </p:nvSpPr>
        <p:spPr>
          <a:xfrm>
            <a:off x="1524000" y="381000"/>
            <a:ext cx="9144000" cy="838200"/>
          </a:xfrm>
        </p:spPr>
        <p:txBody>
          <a:bodyPr vert="horz" lIns="92075" tIns="46038" rIns="92075" bIns="46038" rtlCol="0" anchor="ctr">
            <a:normAutofit/>
          </a:bodyPr>
          <a:lstStyle/>
          <a:p>
            <a:pPr eaLnBrk="1" hangingPunct="1"/>
            <a:r>
              <a:rPr lang="en-US" altLang="zh-CN" sz="3200">
                <a:ea typeface="SimSun" pitchFamily="2" charset="-122"/>
              </a:rPr>
              <a:t>Density-Reachable and Density-Connected</a:t>
            </a:r>
          </a:p>
        </p:txBody>
      </p:sp>
      <p:sp>
        <p:nvSpPr>
          <p:cNvPr id="58371" name="Rectangle 1027"/>
          <p:cNvSpPr>
            <a:spLocks noGrp="1" noChangeArrowheads="1"/>
          </p:cNvSpPr>
          <p:nvPr>
            <p:ph type="body" idx="1"/>
          </p:nvPr>
        </p:nvSpPr>
        <p:spPr>
          <a:xfrm>
            <a:off x="762000" y="1219200"/>
            <a:ext cx="6629400" cy="5257800"/>
          </a:xfrm>
        </p:spPr>
        <p:txBody>
          <a:bodyPr vert="horz" lIns="92075" tIns="46038" rIns="92075" bIns="46038" rtlCol="0">
            <a:normAutofit/>
          </a:bodyPr>
          <a:lstStyle/>
          <a:p>
            <a:pPr eaLnBrk="1" hangingPunct="1">
              <a:spcBef>
                <a:spcPct val="50000"/>
              </a:spcBef>
            </a:pPr>
            <a:r>
              <a:rPr lang="en-US" altLang="zh-CN" sz="2400" dirty="0">
                <a:ea typeface="SimSun" pitchFamily="2" charset="-122"/>
              </a:rPr>
              <a:t>Density-reachable: </a:t>
            </a:r>
          </a:p>
          <a:p>
            <a:pPr lvl="1" eaLnBrk="1" hangingPunct="1">
              <a:spcBef>
                <a:spcPct val="50000"/>
              </a:spcBef>
            </a:pPr>
            <a:r>
              <a:rPr lang="en-US" altLang="zh-CN" sz="2400" dirty="0">
                <a:ea typeface="SimSun" pitchFamily="2" charset="-122"/>
              </a:rPr>
              <a:t>A point </a:t>
            </a:r>
            <a:r>
              <a:rPr lang="en-US" altLang="zh-CN" sz="2400" i="1" dirty="0">
                <a:ea typeface="SimSun" pitchFamily="2" charset="-122"/>
              </a:rPr>
              <a:t>p</a:t>
            </a:r>
            <a:r>
              <a:rPr lang="en-US" altLang="zh-CN" sz="2400" dirty="0">
                <a:ea typeface="SimSun" pitchFamily="2" charset="-122"/>
              </a:rPr>
              <a:t> is </a:t>
            </a:r>
            <a:r>
              <a:rPr lang="en-US" altLang="zh-CN" sz="2400" dirty="0">
                <a:solidFill>
                  <a:schemeClr val="hlink"/>
                </a:solidFill>
                <a:ea typeface="SimSun" pitchFamily="2" charset="-122"/>
              </a:rPr>
              <a:t>density-reachable</a:t>
            </a:r>
            <a:r>
              <a:rPr lang="en-US" altLang="zh-CN" sz="2400" dirty="0">
                <a:ea typeface="SimSun" pitchFamily="2" charset="-122"/>
              </a:rPr>
              <a:t> from a point </a:t>
            </a:r>
            <a:r>
              <a:rPr lang="en-US" altLang="zh-CN" sz="2400" i="1" dirty="0">
                <a:ea typeface="SimSun" pitchFamily="2" charset="-122"/>
              </a:rPr>
              <a:t>q</a:t>
            </a:r>
            <a:r>
              <a:rPr lang="en-US" altLang="zh-CN" sz="2400" dirty="0">
                <a:ea typeface="SimSun" pitchFamily="2" charset="-122"/>
              </a:rPr>
              <a:t> </a:t>
            </a:r>
            <a:r>
              <a:rPr lang="en-US" altLang="zh-CN" sz="2400" dirty="0" err="1">
                <a:ea typeface="SimSun" pitchFamily="2" charset="-122"/>
              </a:rPr>
              <a:t>w.r.t.</a:t>
            </a:r>
            <a:r>
              <a:rPr lang="en-US" altLang="zh-CN" sz="2400" dirty="0">
                <a:ea typeface="SimSun" pitchFamily="2" charset="-122"/>
              </a:rPr>
              <a:t> </a:t>
            </a:r>
            <a:r>
              <a:rPr lang="en-US" altLang="zh-CN" sz="2400" i="1" dirty="0">
                <a:ea typeface="SimSun" pitchFamily="2" charset="-122"/>
              </a:rPr>
              <a:t>Eps</a:t>
            </a:r>
            <a:r>
              <a:rPr lang="en-US" altLang="zh-CN" sz="2400" dirty="0">
                <a:ea typeface="SimSun" pitchFamily="2" charset="-122"/>
              </a:rPr>
              <a:t>, </a:t>
            </a:r>
            <a:r>
              <a:rPr lang="en-US" altLang="zh-CN" sz="2400" i="1" dirty="0" err="1">
                <a:ea typeface="SimSun" pitchFamily="2" charset="-122"/>
              </a:rPr>
              <a:t>MinPts</a:t>
            </a:r>
            <a:r>
              <a:rPr lang="en-US" altLang="zh-CN" sz="2400" dirty="0">
                <a:ea typeface="SimSun" pitchFamily="2" charset="-122"/>
              </a:rPr>
              <a:t> if there is a chain of points </a:t>
            </a:r>
            <a:r>
              <a:rPr lang="en-US" altLang="zh-CN" sz="2400" i="1" dirty="0">
                <a:ea typeface="SimSun" pitchFamily="2" charset="-122"/>
              </a:rPr>
              <a:t>p</a:t>
            </a:r>
            <a:r>
              <a:rPr lang="en-US" altLang="zh-CN" sz="2400" i="1" baseline="-25000" dirty="0">
                <a:ea typeface="SimSun" pitchFamily="2" charset="-122"/>
              </a:rPr>
              <a:t>1</a:t>
            </a:r>
            <a:r>
              <a:rPr lang="en-US" altLang="zh-CN" sz="2400" dirty="0">
                <a:ea typeface="SimSun" pitchFamily="2" charset="-122"/>
              </a:rPr>
              <a:t>, </a:t>
            </a:r>
            <a:r>
              <a:rPr lang="en-US" altLang="zh-CN" sz="2400" dirty="0">
                <a:latin typeface="Times New Roman" pitchFamily="18" charset="0"/>
                <a:ea typeface="SimSun" pitchFamily="2" charset="-122"/>
              </a:rPr>
              <a:t>…</a:t>
            </a:r>
            <a:r>
              <a:rPr lang="en-US" altLang="zh-CN" sz="2400" dirty="0">
                <a:ea typeface="SimSun" pitchFamily="2" charset="-122"/>
              </a:rPr>
              <a:t>, </a:t>
            </a:r>
            <a:r>
              <a:rPr lang="en-US" altLang="zh-CN" sz="2400" i="1" dirty="0" err="1">
                <a:ea typeface="SimSun" pitchFamily="2" charset="-122"/>
              </a:rPr>
              <a:t>p</a:t>
            </a:r>
            <a:r>
              <a:rPr lang="en-US" altLang="zh-CN" sz="2400" i="1" baseline="-25000" dirty="0" err="1">
                <a:ea typeface="SimSun" pitchFamily="2" charset="-122"/>
              </a:rPr>
              <a:t>n</a:t>
            </a:r>
            <a:r>
              <a:rPr lang="en-US" altLang="zh-CN" sz="2400" dirty="0">
                <a:ea typeface="SimSun" pitchFamily="2" charset="-122"/>
              </a:rPr>
              <a:t>, </a:t>
            </a:r>
            <a:r>
              <a:rPr lang="en-US" altLang="zh-CN" sz="2400" i="1" dirty="0">
                <a:ea typeface="SimSun" pitchFamily="2" charset="-122"/>
              </a:rPr>
              <a:t>p</a:t>
            </a:r>
            <a:r>
              <a:rPr lang="en-US" altLang="zh-CN" sz="2400" i="1" baseline="-25000" dirty="0">
                <a:ea typeface="SimSun" pitchFamily="2" charset="-122"/>
              </a:rPr>
              <a:t>1</a:t>
            </a:r>
            <a:r>
              <a:rPr lang="en-US" altLang="zh-CN" sz="2400" dirty="0">
                <a:ea typeface="SimSun" pitchFamily="2" charset="-122"/>
              </a:rPr>
              <a:t> = </a:t>
            </a:r>
            <a:r>
              <a:rPr lang="en-US" altLang="zh-CN" sz="2400" i="1" dirty="0">
                <a:ea typeface="SimSun" pitchFamily="2" charset="-122"/>
              </a:rPr>
              <a:t>q</a:t>
            </a:r>
            <a:r>
              <a:rPr lang="en-US" altLang="zh-CN" sz="2400" dirty="0">
                <a:ea typeface="SimSun" pitchFamily="2" charset="-122"/>
              </a:rPr>
              <a:t>, </a:t>
            </a:r>
            <a:r>
              <a:rPr lang="en-US" altLang="zh-CN" sz="2400" i="1" dirty="0" err="1">
                <a:ea typeface="SimSun" pitchFamily="2" charset="-122"/>
              </a:rPr>
              <a:t>p</a:t>
            </a:r>
            <a:r>
              <a:rPr lang="en-US" altLang="zh-CN" sz="2400" i="1" baseline="-25000" dirty="0" err="1">
                <a:ea typeface="SimSun" pitchFamily="2" charset="-122"/>
              </a:rPr>
              <a:t>n</a:t>
            </a:r>
            <a:r>
              <a:rPr lang="en-US" altLang="zh-CN" sz="2400" dirty="0">
                <a:ea typeface="SimSun" pitchFamily="2" charset="-122"/>
              </a:rPr>
              <a:t> = </a:t>
            </a:r>
            <a:r>
              <a:rPr lang="en-US" altLang="zh-CN" sz="2400" i="1" dirty="0">
                <a:ea typeface="SimSun" pitchFamily="2" charset="-122"/>
              </a:rPr>
              <a:t>p</a:t>
            </a:r>
            <a:r>
              <a:rPr lang="en-US" altLang="zh-CN" sz="2400" dirty="0">
                <a:ea typeface="SimSun" pitchFamily="2" charset="-122"/>
              </a:rPr>
              <a:t> such that </a:t>
            </a:r>
            <a:r>
              <a:rPr lang="en-US" altLang="zh-CN" sz="2400" i="1" dirty="0">
                <a:ea typeface="SimSun" pitchFamily="2" charset="-122"/>
              </a:rPr>
              <a:t>p</a:t>
            </a:r>
            <a:r>
              <a:rPr lang="en-US" altLang="zh-CN" sz="2400" i="1" baseline="-25000" dirty="0">
                <a:ea typeface="SimSun" pitchFamily="2" charset="-122"/>
              </a:rPr>
              <a:t>i+1</a:t>
            </a:r>
            <a:r>
              <a:rPr lang="en-US" altLang="zh-CN" sz="2400" dirty="0">
                <a:ea typeface="SimSun" pitchFamily="2" charset="-122"/>
              </a:rPr>
              <a:t> is directly density-reachable from </a:t>
            </a:r>
            <a:r>
              <a:rPr lang="en-US" altLang="zh-CN" sz="2400" i="1" dirty="0">
                <a:ea typeface="SimSun" pitchFamily="2" charset="-122"/>
              </a:rPr>
              <a:t>p</a:t>
            </a:r>
            <a:r>
              <a:rPr lang="en-US" altLang="zh-CN" sz="2400" i="1" baseline="-25000" dirty="0">
                <a:ea typeface="SimSun" pitchFamily="2" charset="-122"/>
              </a:rPr>
              <a:t>i</a:t>
            </a:r>
            <a:r>
              <a:rPr lang="en-US" altLang="zh-CN" sz="2400" dirty="0">
                <a:ea typeface="SimSun" pitchFamily="2" charset="-122"/>
              </a:rPr>
              <a:t>	</a:t>
            </a:r>
          </a:p>
          <a:p>
            <a:pPr eaLnBrk="1" hangingPunct="1">
              <a:spcBef>
                <a:spcPct val="50000"/>
              </a:spcBef>
            </a:pPr>
            <a:r>
              <a:rPr lang="en-US" altLang="zh-CN" sz="2400" dirty="0">
                <a:ea typeface="SimSun" pitchFamily="2" charset="-122"/>
              </a:rPr>
              <a:t>Density-connected</a:t>
            </a:r>
          </a:p>
          <a:p>
            <a:pPr lvl="1" eaLnBrk="1" hangingPunct="1">
              <a:spcBef>
                <a:spcPct val="50000"/>
              </a:spcBef>
            </a:pPr>
            <a:r>
              <a:rPr lang="en-US" altLang="zh-CN" sz="2400" dirty="0">
                <a:ea typeface="SimSun" pitchFamily="2" charset="-122"/>
              </a:rPr>
              <a:t>A point </a:t>
            </a:r>
            <a:r>
              <a:rPr lang="en-US" altLang="zh-CN" sz="2400" i="1" dirty="0">
                <a:ea typeface="SimSun" pitchFamily="2" charset="-122"/>
              </a:rPr>
              <a:t>p</a:t>
            </a:r>
            <a:r>
              <a:rPr lang="en-US" altLang="zh-CN" sz="2400" dirty="0">
                <a:ea typeface="SimSun" pitchFamily="2" charset="-122"/>
              </a:rPr>
              <a:t> is </a:t>
            </a:r>
            <a:r>
              <a:rPr lang="en-US" altLang="zh-CN" sz="2400" dirty="0">
                <a:solidFill>
                  <a:schemeClr val="hlink"/>
                </a:solidFill>
                <a:ea typeface="SimSun" pitchFamily="2" charset="-122"/>
              </a:rPr>
              <a:t>density-connected</a:t>
            </a:r>
            <a:r>
              <a:rPr lang="en-US" altLang="zh-CN" sz="2400" dirty="0">
                <a:ea typeface="SimSun" pitchFamily="2" charset="-122"/>
              </a:rPr>
              <a:t> to a point </a:t>
            </a:r>
            <a:r>
              <a:rPr lang="en-US" altLang="zh-CN" sz="2400" i="1" dirty="0">
                <a:ea typeface="SimSun" pitchFamily="2" charset="-122"/>
              </a:rPr>
              <a:t>q</a:t>
            </a:r>
            <a:r>
              <a:rPr lang="en-US" altLang="zh-CN" sz="2400" dirty="0">
                <a:ea typeface="SimSun" pitchFamily="2" charset="-122"/>
              </a:rPr>
              <a:t> </a:t>
            </a:r>
            <a:r>
              <a:rPr lang="en-US" altLang="zh-CN" sz="2400" dirty="0" err="1">
                <a:ea typeface="SimSun" pitchFamily="2" charset="-122"/>
              </a:rPr>
              <a:t>w.r.t.</a:t>
            </a:r>
            <a:r>
              <a:rPr lang="en-US" altLang="zh-CN" sz="2400" dirty="0">
                <a:ea typeface="SimSun" pitchFamily="2" charset="-122"/>
              </a:rPr>
              <a:t> </a:t>
            </a:r>
            <a:r>
              <a:rPr lang="en-US" altLang="zh-CN" sz="2400" i="1" dirty="0">
                <a:ea typeface="SimSun" pitchFamily="2" charset="-122"/>
              </a:rPr>
              <a:t>Eps</a:t>
            </a:r>
            <a:r>
              <a:rPr lang="en-US" altLang="zh-CN" sz="2400" dirty="0">
                <a:ea typeface="SimSun" pitchFamily="2" charset="-122"/>
              </a:rPr>
              <a:t>, </a:t>
            </a:r>
            <a:r>
              <a:rPr lang="en-US" altLang="zh-CN" sz="2400" i="1" dirty="0" err="1">
                <a:ea typeface="SimSun" pitchFamily="2" charset="-122"/>
              </a:rPr>
              <a:t>MinPts</a:t>
            </a:r>
            <a:r>
              <a:rPr lang="en-US" altLang="zh-CN" sz="2400" dirty="0">
                <a:ea typeface="SimSun" pitchFamily="2" charset="-122"/>
              </a:rPr>
              <a:t> if there is a point </a:t>
            </a:r>
            <a:r>
              <a:rPr lang="en-US" altLang="zh-CN" sz="2400" i="1" dirty="0">
                <a:ea typeface="SimSun" pitchFamily="2" charset="-122"/>
              </a:rPr>
              <a:t>o </a:t>
            </a:r>
            <a:r>
              <a:rPr lang="en-US" altLang="zh-CN" sz="2400" dirty="0">
                <a:ea typeface="SimSun" pitchFamily="2" charset="-122"/>
              </a:rPr>
              <a:t>such that both, </a:t>
            </a:r>
            <a:r>
              <a:rPr lang="en-US" altLang="zh-CN" sz="2400" i="1" dirty="0">
                <a:ea typeface="SimSun" pitchFamily="2" charset="-122"/>
              </a:rPr>
              <a:t>p</a:t>
            </a:r>
            <a:r>
              <a:rPr lang="en-US" altLang="zh-CN" sz="2400" dirty="0">
                <a:ea typeface="SimSun" pitchFamily="2" charset="-122"/>
              </a:rPr>
              <a:t> and </a:t>
            </a:r>
            <a:r>
              <a:rPr lang="en-US" altLang="zh-CN" sz="2400" i="1" dirty="0">
                <a:ea typeface="SimSun" pitchFamily="2" charset="-122"/>
              </a:rPr>
              <a:t>q</a:t>
            </a:r>
            <a:r>
              <a:rPr lang="en-US" altLang="zh-CN" sz="2400" dirty="0">
                <a:ea typeface="SimSun" pitchFamily="2" charset="-122"/>
              </a:rPr>
              <a:t> are density-reachable from </a:t>
            </a:r>
            <a:r>
              <a:rPr lang="en-US" altLang="zh-CN" sz="2400" i="1" dirty="0">
                <a:ea typeface="SimSun" pitchFamily="2" charset="-122"/>
              </a:rPr>
              <a:t>o</a:t>
            </a:r>
            <a:r>
              <a:rPr lang="en-US" altLang="zh-CN" sz="2400" dirty="0">
                <a:ea typeface="SimSun" pitchFamily="2" charset="-122"/>
              </a:rPr>
              <a:t> </a:t>
            </a:r>
            <a:r>
              <a:rPr lang="en-US" altLang="zh-CN" sz="2400" dirty="0" err="1">
                <a:ea typeface="SimSun" pitchFamily="2" charset="-122"/>
              </a:rPr>
              <a:t>w.r.t.</a:t>
            </a:r>
            <a:r>
              <a:rPr lang="en-US" altLang="zh-CN" sz="2400" dirty="0">
                <a:ea typeface="SimSun" pitchFamily="2" charset="-122"/>
              </a:rPr>
              <a:t> </a:t>
            </a:r>
            <a:r>
              <a:rPr lang="en-US" altLang="zh-CN" sz="2400" i="1" dirty="0">
                <a:ea typeface="SimSun" pitchFamily="2" charset="-122"/>
              </a:rPr>
              <a:t>Eps</a:t>
            </a:r>
            <a:r>
              <a:rPr lang="en-US" altLang="zh-CN" sz="2400" dirty="0">
                <a:ea typeface="SimSun" pitchFamily="2" charset="-122"/>
              </a:rPr>
              <a:t> and </a:t>
            </a:r>
            <a:r>
              <a:rPr lang="en-US" altLang="zh-CN" sz="2400" i="1" dirty="0" err="1">
                <a:ea typeface="SimSun" pitchFamily="2" charset="-122"/>
              </a:rPr>
              <a:t>MinPts</a:t>
            </a:r>
            <a:endParaRPr lang="en-US" altLang="zh-CN" sz="2400" dirty="0">
              <a:ea typeface="SimSun" pitchFamily="2" charset="-122"/>
            </a:endParaRPr>
          </a:p>
        </p:txBody>
      </p:sp>
      <p:sp>
        <p:nvSpPr>
          <p:cNvPr id="58372" name="Oval 1028"/>
          <p:cNvSpPr>
            <a:spLocks noChangeArrowheads="1"/>
          </p:cNvSpPr>
          <p:nvPr/>
        </p:nvSpPr>
        <p:spPr bwMode="auto">
          <a:xfrm>
            <a:off x="8543926" y="2459039"/>
            <a:ext cx="100013" cy="98425"/>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373" name="Oval 1029"/>
          <p:cNvSpPr>
            <a:spLocks noChangeArrowheads="1"/>
          </p:cNvSpPr>
          <p:nvPr/>
        </p:nvSpPr>
        <p:spPr bwMode="auto">
          <a:xfrm>
            <a:off x="8880476" y="2570163"/>
            <a:ext cx="98425" cy="100012"/>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374" name="Oval 1030"/>
          <p:cNvSpPr>
            <a:spLocks noChangeArrowheads="1"/>
          </p:cNvSpPr>
          <p:nvPr/>
        </p:nvSpPr>
        <p:spPr bwMode="auto">
          <a:xfrm>
            <a:off x="8880476" y="2235201"/>
            <a:ext cx="98425" cy="98425"/>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375" name="Oval 1031"/>
          <p:cNvSpPr>
            <a:spLocks noChangeArrowheads="1"/>
          </p:cNvSpPr>
          <p:nvPr/>
        </p:nvSpPr>
        <p:spPr bwMode="auto">
          <a:xfrm>
            <a:off x="8432801" y="2905126"/>
            <a:ext cx="98425" cy="100013"/>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376" name="Oval 1032"/>
          <p:cNvSpPr>
            <a:spLocks noChangeArrowheads="1"/>
          </p:cNvSpPr>
          <p:nvPr/>
        </p:nvSpPr>
        <p:spPr bwMode="auto">
          <a:xfrm>
            <a:off x="8656639" y="2682876"/>
            <a:ext cx="98425" cy="98425"/>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377" name="Oval 1033"/>
          <p:cNvSpPr>
            <a:spLocks noChangeArrowheads="1"/>
          </p:cNvSpPr>
          <p:nvPr/>
        </p:nvSpPr>
        <p:spPr bwMode="auto">
          <a:xfrm>
            <a:off x="8656639" y="2905126"/>
            <a:ext cx="98425" cy="100013"/>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378" name="Oval 1034"/>
          <p:cNvSpPr>
            <a:spLocks noChangeArrowheads="1"/>
          </p:cNvSpPr>
          <p:nvPr/>
        </p:nvSpPr>
        <p:spPr bwMode="auto">
          <a:xfrm>
            <a:off x="9067801" y="3048001"/>
            <a:ext cx="98425" cy="98425"/>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379" name="Oval 1035"/>
          <p:cNvSpPr>
            <a:spLocks noChangeArrowheads="1"/>
          </p:cNvSpPr>
          <p:nvPr/>
        </p:nvSpPr>
        <p:spPr bwMode="auto">
          <a:xfrm>
            <a:off x="8991601" y="2011363"/>
            <a:ext cx="98425" cy="100012"/>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380" name="Oval 1036"/>
          <p:cNvSpPr>
            <a:spLocks noChangeArrowheads="1"/>
          </p:cNvSpPr>
          <p:nvPr/>
        </p:nvSpPr>
        <p:spPr bwMode="auto">
          <a:xfrm>
            <a:off x="9661526" y="2682876"/>
            <a:ext cx="100013" cy="98425"/>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381" name="Oval 1037"/>
          <p:cNvSpPr>
            <a:spLocks noChangeArrowheads="1"/>
          </p:cNvSpPr>
          <p:nvPr/>
        </p:nvSpPr>
        <p:spPr bwMode="auto">
          <a:xfrm flipH="1">
            <a:off x="9355139" y="2235201"/>
            <a:ext cx="84137" cy="85725"/>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382" name="Oval 1038"/>
          <p:cNvSpPr>
            <a:spLocks noChangeArrowheads="1"/>
          </p:cNvSpPr>
          <p:nvPr/>
        </p:nvSpPr>
        <p:spPr bwMode="auto">
          <a:xfrm>
            <a:off x="8880476" y="2794001"/>
            <a:ext cx="98425" cy="98425"/>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383" name="Oval 1039"/>
          <p:cNvSpPr>
            <a:spLocks noChangeArrowheads="1"/>
          </p:cNvSpPr>
          <p:nvPr/>
        </p:nvSpPr>
        <p:spPr bwMode="auto">
          <a:xfrm>
            <a:off x="9102726" y="2570163"/>
            <a:ext cx="100013" cy="100012"/>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384" name="Oval 1040"/>
          <p:cNvSpPr>
            <a:spLocks noChangeArrowheads="1"/>
          </p:cNvSpPr>
          <p:nvPr/>
        </p:nvSpPr>
        <p:spPr bwMode="auto">
          <a:xfrm>
            <a:off x="9326563" y="2905126"/>
            <a:ext cx="100012" cy="100013"/>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385" name="Oval 1041"/>
          <p:cNvSpPr>
            <a:spLocks noChangeArrowheads="1"/>
          </p:cNvSpPr>
          <p:nvPr/>
        </p:nvSpPr>
        <p:spPr bwMode="auto">
          <a:xfrm>
            <a:off x="9885363" y="3017839"/>
            <a:ext cx="100012" cy="98425"/>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386" name="Oval 1042"/>
          <p:cNvSpPr>
            <a:spLocks noChangeArrowheads="1"/>
          </p:cNvSpPr>
          <p:nvPr/>
        </p:nvSpPr>
        <p:spPr bwMode="auto">
          <a:xfrm>
            <a:off x="8382000" y="2057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58387" name="Oval 1043"/>
          <p:cNvSpPr>
            <a:spLocks noChangeArrowheads="1"/>
          </p:cNvSpPr>
          <p:nvPr/>
        </p:nvSpPr>
        <p:spPr bwMode="auto">
          <a:xfrm>
            <a:off x="7894638" y="2311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58388" name="Rectangle 1044"/>
          <p:cNvSpPr>
            <a:spLocks noChangeArrowheads="1"/>
          </p:cNvSpPr>
          <p:nvPr/>
        </p:nvSpPr>
        <p:spPr bwMode="auto">
          <a:xfrm>
            <a:off x="9413876" y="2077963"/>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altLang="zh-CN" b="1" i="1" dirty="0">
                <a:latin typeface="Times New Roman" pitchFamily="18" charset="0"/>
                <a:ea typeface="SimSun" pitchFamily="2" charset="-122"/>
              </a:rPr>
              <a:t>p</a:t>
            </a:r>
          </a:p>
        </p:txBody>
      </p:sp>
      <p:sp>
        <p:nvSpPr>
          <p:cNvPr id="58389" name="Rectangle 1045"/>
          <p:cNvSpPr>
            <a:spLocks noChangeArrowheads="1"/>
          </p:cNvSpPr>
          <p:nvPr/>
        </p:nvSpPr>
        <p:spPr bwMode="auto">
          <a:xfrm>
            <a:off x="8121650" y="27368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altLang="zh-CN" b="1" i="1">
                <a:latin typeface="Times New Roman" pitchFamily="18" charset="0"/>
                <a:ea typeface="SimSun" pitchFamily="2" charset="-122"/>
              </a:rPr>
              <a:t>q</a:t>
            </a:r>
          </a:p>
        </p:txBody>
      </p:sp>
      <p:sp>
        <p:nvSpPr>
          <p:cNvPr id="58390" name="Oval 1046"/>
          <p:cNvSpPr>
            <a:spLocks noChangeArrowheads="1"/>
          </p:cNvSpPr>
          <p:nvPr/>
        </p:nvSpPr>
        <p:spPr bwMode="auto">
          <a:xfrm>
            <a:off x="8839200" y="17526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58391" name="Rectangle 1047"/>
          <p:cNvSpPr>
            <a:spLocks noChangeArrowheads="1"/>
          </p:cNvSpPr>
          <p:nvPr/>
        </p:nvSpPr>
        <p:spPr bwMode="auto">
          <a:xfrm>
            <a:off x="8883650" y="2508250"/>
            <a:ext cx="6096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altLang="zh-CN" b="1" i="1" dirty="0">
                <a:latin typeface="Times New Roman" pitchFamily="18" charset="0"/>
                <a:ea typeface="SimSun" pitchFamily="2" charset="-122"/>
              </a:rPr>
              <a:t>p</a:t>
            </a:r>
            <a:r>
              <a:rPr lang="en-US" altLang="zh-CN" b="1" i="1" baseline="-25000" dirty="0">
                <a:latin typeface="Times New Roman" pitchFamily="18" charset="0"/>
                <a:ea typeface="SimSun" pitchFamily="2" charset="-122"/>
              </a:rPr>
              <a:t>2</a:t>
            </a:r>
          </a:p>
        </p:txBody>
      </p:sp>
      <p:sp>
        <p:nvSpPr>
          <p:cNvPr id="58392" name="Line 1048"/>
          <p:cNvSpPr>
            <a:spLocks noChangeShapeType="1"/>
          </p:cNvSpPr>
          <p:nvPr/>
        </p:nvSpPr>
        <p:spPr bwMode="auto">
          <a:xfrm flipH="1">
            <a:off x="8959850" y="2311400"/>
            <a:ext cx="388938" cy="273050"/>
          </a:xfrm>
          <a:prstGeom prst="line">
            <a:avLst/>
          </a:prstGeom>
          <a:noFill/>
          <a:ln w="25400">
            <a:solidFill>
              <a:schemeClr val="tx1"/>
            </a:solidFill>
            <a:round/>
            <a:headEnd type="stealth" w="lg" len="med"/>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nvGrpSpPr>
          <p:cNvPr id="58393" name="Group 1049"/>
          <p:cNvGrpSpPr>
            <a:grpSpLocks/>
          </p:cNvGrpSpPr>
          <p:nvPr/>
        </p:nvGrpSpPr>
        <p:grpSpPr bwMode="auto">
          <a:xfrm>
            <a:off x="7391400" y="4343400"/>
            <a:ext cx="2863850" cy="1485900"/>
            <a:chOff x="3428" y="2740"/>
            <a:chExt cx="1804" cy="936"/>
          </a:xfrm>
        </p:grpSpPr>
        <p:sp>
          <p:nvSpPr>
            <p:cNvPr id="58396" name="Oval 1050"/>
            <p:cNvSpPr>
              <a:spLocks noChangeArrowheads="1"/>
            </p:cNvSpPr>
            <p:nvPr/>
          </p:nvSpPr>
          <p:spPr bwMode="auto">
            <a:xfrm>
              <a:off x="3914" y="3089"/>
              <a:ext cx="63" cy="62"/>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397" name="Oval 1051"/>
            <p:cNvSpPr>
              <a:spLocks noChangeArrowheads="1"/>
            </p:cNvSpPr>
            <p:nvPr/>
          </p:nvSpPr>
          <p:spPr bwMode="auto">
            <a:xfrm>
              <a:off x="4126" y="3159"/>
              <a:ext cx="62" cy="63"/>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398" name="Oval 1052"/>
            <p:cNvSpPr>
              <a:spLocks noChangeArrowheads="1"/>
            </p:cNvSpPr>
            <p:nvPr/>
          </p:nvSpPr>
          <p:spPr bwMode="auto">
            <a:xfrm>
              <a:off x="4126" y="2948"/>
              <a:ext cx="62" cy="62"/>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399" name="Oval 1053"/>
            <p:cNvSpPr>
              <a:spLocks noChangeArrowheads="1"/>
            </p:cNvSpPr>
            <p:nvPr/>
          </p:nvSpPr>
          <p:spPr bwMode="auto">
            <a:xfrm>
              <a:off x="3844" y="3370"/>
              <a:ext cx="62" cy="63"/>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400" name="Oval 1054"/>
            <p:cNvSpPr>
              <a:spLocks noChangeArrowheads="1"/>
            </p:cNvSpPr>
            <p:nvPr/>
          </p:nvSpPr>
          <p:spPr bwMode="auto">
            <a:xfrm>
              <a:off x="3985" y="3230"/>
              <a:ext cx="62" cy="62"/>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401" name="Oval 1055"/>
            <p:cNvSpPr>
              <a:spLocks noChangeArrowheads="1"/>
            </p:cNvSpPr>
            <p:nvPr/>
          </p:nvSpPr>
          <p:spPr bwMode="auto">
            <a:xfrm>
              <a:off x="4129" y="3514"/>
              <a:ext cx="62" cy="63"/>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402" name="Oval 1056"/>
            <p:cNvSpPr>
              <a:spLocks noChangeArrowheads="1"/>
            </p:cNvSpPr>
            <p:nvPr/>
          </p:nvSpPr>
          <p:spPr bwMode="auto">
            <a:xfrm>
              <a:off x="4196" y="3297"/>
              <a:ext cx="62" cy="62"/>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403" name="Oval 1057"/>
            <p:cNvSpPr>
              <a:spLocks noChangeArrowheads="1"/>
            </p:cNvSpPr>
            <p:nvPr/>
          </p:nvSpPr>
          <p:spPr bwMode="auto">
            <a:xfrm>
              <a:off x="4196" y="2807"/>
              <a:ext cx="62" cy="63"/>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404" name="Oval 1058"/>
            <p:cNvSpPr>
              <a:spLocks noChangeArrowheads="1"/>
            </p:cNvSpPr>
            <p:nvPr/>
          </p:nvSpPr>
          <p:spPr bwMode="auto">
            <a:xfrm>
              <a:off x="4618" y="3230"/>
              <a:ext cx="63" cy="62"/>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405" name="Oval 1059"/>
            <p:cNvSpPr>
              <a:spLocks noChangeArrowheads="1"/>
            </p:cNvSpPr>
            <p:nvPr/>
          </p:nvSpPr>
          <p:spPr bwMode="auto">
            <a:xfrm>
              <a:off x="4478" y="2948"/>
              <a:ext cx="62" cy="62"/>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406" name="Oval 1060"/>
            <p:cNvSpPr>
              <a:spLocks noChangeArrowheads="1"/>
            </p:cNvSpPr>
            <p:nvPr/>
          </p:nvSpPr>
          <p:spPr bwMode="auto">
            <a:xfrm>
              <a:off x="3694" y="3252"/>
              <a:ext cx="62" cy="62"/>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407" name="Oval 1061"/>
            <p:cNvSpPr>
              <a:spLocks noChangeArrowheads="1"/>
            </p:cNvSpPr>
            <p:nvPr/>
          </p:nvSpPr>
          <p:spPr bwMode="auto">
            <a:xfrm>
              <a:off x="4266" y="3159"/>
              <a:ext cx="63" cy="63"/>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408" name="Oval 1062"/>
            <p:cNvSpPr>
              <a:spLocks noChangeArrowheads="1"/>
            </p:cNvSpPr>
            <p:nvPr/>
          </p:nvSpPr>
          <p:spPr bwMode="auto">
            <a:xfrm>
              <a:off x="4407" y="3370"/>
              <a:ext cx="63" cy="63"/>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409" name="Oval 1063"/>
            <p:cNvSpPr>
              <a:spLocks noChangeArrowheads="1"/>
            </p:cNvSpPr>
            <p:nvPr/>
          </p:nvSpPr>
          <p:spPr bwMode="auto">
            <a:xfrm>
              <a:off x="4759" y="3441"/>
              <a:ext cx="63" cy="62"/>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410" name="Rectangle 1064"/>
            <p:cNvSpPr>
              <a:spLocks noChangeArrowheads="1"/>
            </p:cNvSpPr>
            <p:nvPr/>
          </p:nvSpPr>
          <p:spPr bwMode="auto">
            <a:xfrm>
              <a:off x="3504" y="283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altLang="zh-CN" b="1" i="1">
                  <a:latin typeface="Times New Roman" pitchFamily="18" charset="0"/>
                  <a:ea typeface="SimSun" pitchFamily="2" charset="-122"/>
                </a:rPr>
                <a:t>p</a:t>
              </a:r>
            </a:p>
          </p:txBody>
        </p:sp>
        <p:sp>
          <p:nvSpPr>
            <p:cNvPr id="58411" name="Rectangle 1065"/>
            <p:cNvSpPr>
              <a:spLocks noChangeArrowheads="1"/>
            </p:cNvSpPr>
            <p:nvPr/>
          </p:nvSpPr>
          <p:spPr bwMode="auto">
            <a:xfrm>
              <a:off x="4992" y="283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altLang="zh-CN" b="1" i="1">
                  <a:latin typeface="Times New Roman" pitchFamily="18" charset="0"/>
                  <a:ea typeface="SimSun" pitchFamily="2" charset="-122"/>
                </a:rPr>
                <a:t>q</a:t>
              </a:r>
            </a:p>
          </p:txBody>
        </p:sp>
        <p:sp>
          <p:nvSpPr>
            <p:cNvPr id="58412" name="Oval 1066"/>
            <p:cNvSpPr>
              <a:spLocks noChangeArrowheads="1"/>
            </p:cNvSpPr>
            <p:nvPr/>
          </p:nvSpPr>
          <p:spPr bwMode="auto">
            <a:xfrm>
              <a:off x="4858" y="3182"/>
              <a:ext cx="63" cy="62"/>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413" name="Oval 1067"/>
            <p:cNvSpPr>
              <a:spLocks noChangeArrowheads="1"/>
            </p:cNvSpPr>
            <p:nvPr/>
          </p:nvSpPr>
          <p:spPr bwMode="auto">
            <a:xfrm>
              <a:off x="4506" y="3207"/>
              <a:ext cx="63" cy="63"/>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414" name="Oval 1068"/>
            <p:cNvSpPr>
              <a:spLocks noChangeArrowheads="1"/>
            </p:cNvSpPr>
            <p:nvPr/>
          </p:nvSpPr>
          <p:spPr bwMode="auto">
            <a:xfrm>
              <a:off x="4647" y="3322"/>
              <a:ext cx="63" cy="63"/>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415" name="Oval 1069"/>
            <p:cNvSpPr>
              <a:spLocks noChangeArrowheads="1"/>
            </p:cNvSpPr>
            <p:nvPr/>
          </p:nvSpPr>
          <p:spPr bwMode="auto">
            <a:xfrm>
              <a:off x="4954" y="2942"/>
              <a:ext cx="63" cy="62"/>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416" name="Oval 1070"/>
            <p:cNvSpPr>
              <a:spLocks noChangeArrowheads="1"/>
            </p:cNvSpPr>
            <p:nvPr/>
          </p:nvSpPr>
          <p:spPr bwMode="auto">
            <a:xfrm>
              <a:off x="4602" y="2871"/>
              <a:ext cx="63" cy="63"/>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417" name="Oval 1071"/>
            <p:cNvSpPr>
              <a:spLocks noChangeArrowheads="1"/>
            </p:cNvSpPr>
            <p:nvPr/>
          </p:nvSpPr>
          <p:spPr bwMode="auto">
            <a:xfrm>
              <a:off x="4791" y="3034"/>
              <a:ext cx="63" cy="63"/>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418" name="Oval 1072"/>
            <p:cNvSpPr>
              <a:spLocks noChangeArrowheads="1"/>
            </p:cNvSpPr>
            <p:nvPr/>
          </p:nvSpPr>
          <p:spPr bwMode="auto">
            <a:xfrm>
              <a:off x="352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58419" name="Oval 1073"/>
            <p:cNvSpPr>
              <a:spLocks noChangeArrowheads="1"/>
            </p:cNvSpPr>
            <p:nvPr/>
          </p:nvSpPr>
          <p:spPr bwMode="auto">
            <a:xfrm>
              <a:off x="3860" y="2932"/>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58420" name="Oval 1074"/>
            <p:cNvSpPr>
              <a:spLocks noChangeArrowheads="1"/>
            </p:cNvSpPr>
            <p:nvPr/>
          </p:nvSpPr>
          <p:spPr bwMode="auto">
            <a:xfrm>
              <a:off x="4244" y="2884"/>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58421" name="Oval 1075"/>
            <p:cNvSpPr>
              <a:spLocks noChangeArrowheads="1"/>
            </p:cNvSpPr>
            <p:nvPr/>
          </p:nvSpPr>
          <p:spPr bwMode="auto">
            <a:xfrm>
              <a:off x="4484"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58422" name="Line 1076"/>
            <p:cNvSpPr>
              <a:spLocks noChangeShapeType="1"/>
            </p:cNvSpPr>
            <p:nvPr/>
          </p:nvSpPr>
          <p:spPr bwMode="auto">
            <a:xfrm flipV="1">
              <a:off x="3888" y="3312"/>
              <a:ext cx="288" cy="96"/>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8423" name="Line 1077"/>
            <p:cNvSpPr>
              <a:spLocks noChangeShapeType="1"/>
            </p:cNvSpPr>
            <p:nvPr/>
          </p:nvSpPr>
          <p:spPr bwMode="auto">
            <a:xfrm flipH="1">
              <a:off x="4272" y="3264"/>
              <a:ext cx="240" cy="4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8424" name="Oval 1078"/>
            <p:cNvSpPr>
              <a:spLocks noChangeArrowheads="1"/>
            </p:cNvSpPr>
            <p:nvPr/>
          </p:nvSpPr>
          <p:spPr bwMode="auto">
            <a:xfrm>
              <a:off x="3818" y="2993"/>
              <a:ext cx="63" cy="62"/>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425" name="Oval 1079"/>
            <p:cNvSpPr>
              <a:spLocks noChangeArrowheads="1"/>
            </p:cNvSpPr>
            <p:nvPr/>
          </p:nvSpPr>
          <p:spPr bwMode="auto">
            <a:xfrm>
              <a:off x="3694" y="3044"/>
              <a:ext cx="62" cy="62"/>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426" name="Oval 1080"/>
            <p:cNvSpPr>
              <a:spLocks noChangeArrowheads="1"/>
            </p:cNvSpPr>
            <p:nvPr/>
          </p:nvSpPr>
          <p:spPr bwMode="auto">
            <a:xfrm>
              <a:off x="3860" y="2807"/>
              <a:ext cx="62" cy="63"/>
            </a:xfrm>
            <a:prstGeom prst="ellipse">
              <a:avLst/>
            </a:prstGeom>
            <a:solidFill>
              <a:srgbClr val="CC3300"/>
            </a:solidFill>
            <a:ln w="12700">
              <a:solidFill>
                <a:schemeClr val="tx1"/>
              </a:solidFill>
              <a:round/>
              <a:headEnd/>
              <a:tailEnd/>
            </a:ln>
          </p:spPr>
          <p:txBody>
            <a:bodyPr wrap="none" anchor="ctr"/>
            <a:lstStyle/>
            <a:p>
              <a:endParaRPr lang="zh-CN" altLang="zh-CN">
                <a:ea typeface="SimSun" pitchFamily="2" charset="-122"/>
              </a:endParaRPr>
            </a:p>
          </p:txBody>
        </p:sp>
        <p:sp>
          <p:nvSpPr>
            <p:cNvPr id="58427" name="Oval 1081"/>
            <p:cNvSpPr>
              <a:spLocks noChangeArrowheads="1"/>
            </p:cNvSpPr>
            <p:nvPr/>
          </p:nvSpPr>
          <p:spPr bwMode="auto">
            <a:xfrm>
              <a:off x="3428"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58428" name="Line 1082"/>
            <p:cNvSpPr>
              <a:spLocks noChangeShapeType="1"/>
            </p:cNvSpPr>
            <p:nvPr/>
          </p:nvSpPr>
          <p:spPr bwMode="auto">
            <a:xfrm>
              <a:off x="3744" y="3072"/>
              <a:ext cx="96" cy="28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8429" name="Line 1083"/>
            <p:cNvSpPr>
              <a:spLocks noChangeShapeType="1"/>
            </p:cNvSpPr>
            <p:nvPr/>
          </p:nvSpPr>
          <p:spPr bwMode="auto">
            <a:xfrm flipH="1">
              <a:off x="4560" y="3072"/>
              <a:ext cx="240" cy="144"/>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8430" name="Rectangle 1084"/>
            <p:cNvSpPr>
              <a:spLocks noChangeArrowheads="1"/>
            </p:cNvSpPr>
            <p:nvPr/>
          </p:nvSpPr>
          <p:spPr bwMode="auto">
            <a:xfrm>
              <a:off x="4176" y="331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eaLnBrk="0" hangingPunct="0">
                <a:spcBef>
                  <a:spcPct val="50000"/>
                </a:spcBef>
              </a:pPr>
              <a:r>
                <a:rPr lang="en-US" altLang="zh-CN" b="1" i="1">
                  <a:latin typeface="Times New Roman" pitchFamily="18" charset="0"/>
                  <a:ea typeface="SimSun" pitchFamily="2" charset="-122"/>
                </a:rPr>
                <a:t>o</a:t>
              </a:r>
            </a:p>
          </p:txBody>
        </p:sp>
      </p:grpSp>
      <p:sp>
        <p:nvSpPr>
          <p:cNvPr id="58394" name="Line 1085"/>
          <p:cNvSpPr>
            <a:spLocks noChangeShapeType="1"/>
          </p:cNvSpPr>
          <p:nvPr/>
        </p:nvSpPr>
        <p:spPr bwMode="auto">
          <a:xfrm flipV="1">
            <a:off x="8458200" y="2667000"/>
            <a:ext cx="457200" cy="304800"/>
          </a:xfrm>
          <a:prstGeom prst="line">
            <a:avLst/>
          </a:prstGeom>
          <a:noFill/>
          <a:ln w="254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2" name="Slide Number Placeholder 1"/>
          <p:cNvSpPr>
            <a:spLocks noGrp="1"/>
          </p:cNvSpPr>
          <p:nvPr>
            <p:ph type="sldNum" sz="quarter" idx="12"/>
          </p:nvPr>
        </p:nvSpPr>
        <p:spPr/>
        <p:txBody>
          <a:bodyPr/>
          <a:lstStyle/>
          <a:p>
            <a:fld id="{F9913601-2E22-4589-A394-4D3650FFD697}"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73658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37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3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a:lnSpc>
                <a:spcPct val="150000"/>
              </a:lnSpc>
            </a:pPr>
            <a:r>
              <a:rPr lang="en-US" dirty="0"/>
              <a:t>Clustering Analysis: Basic Concepts</a:t>
            </a:r>
          </a:p>
          <a:p>
            <a:pPr>
              <a:lnSpc>
                <a:spcPct val="150000"/>
              </a:lnSpc>
            </a:pPr>
            <a:r>
              <a:rPr lang="en-US" dirty="0"/>
              <a:t>K-means</a:t>
            </a:r>
          </a:p>
          <a:p>
            <a:pPr>
              <a:lnSpc>
                <a:spcPct val="150000"/>
              </a:lnSpc>
            </a:pPr>
            <a:r>
              <a:rPr lang="en-US" altLang="zh-CN" dirty="0"/>
              <a:t>Hierarchical Methods</a:t>
            </a:r>
          </a:p>
          <a:p>
            <a:pPr>
              <a:lnSpc>
                <a:spcPct val="150000"/>
              </a:lnSpc>
            </a:pPr>
            <a:r>
              <a:rPr lang="zh-CN" altLang="en-US" dirty="0"/>
              <a:t>*</a:t>
            </a:r>
            <a:r>
              <a:rPr lang="en-US" altLang="zh-CN" dirty="0"/>
              <a:t>DBSCAN</a:t>
            </a:r>
          </a:p>
          <a:p>
            <a:pPr>
              <a:lnSpc>
                <a:spcPct val="150000"/>
              </a:lnSpc>
            </a:pPr>
            <a:r>
              <a:rPr lang="en-US" altLang="zh-CN" dirty="0"/>
              <a:t>Summary</a:t>
            </a:r>
          </a:p>
          <a:p>
            <a:endParaRPr lang="en-US" dirty="0"/>
          </a:p>
          <a:p>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5</a:t>
            </a:fld>
            <a:endParaRPr lang="en-US" dirty="0">
              <a:solidFill>
                <a:prstClr val="black"/>
              </a:solidFill>
            </a:endParaRPr>
          </a:p>
        </p:txBody>
      </p:sp>
      <p:sp>
        <p:nvSpPr>
          <p:cNvPr id="5" name="AutoShape 8"/>
          <p:cNvSpPr>
            <a:spLocks noChangeArrowheads="1"/>
          </p:cNvSpPr>
          <p:nvPr/>
        </p:nvSpPr>
        <p:spPr bwMode="auto">
          <a:xfrm rot="9803581">
            <a:off x="6825122" y="1304147"/>
            <a:ext cx="533400" cy="381000"/>
          </a:xfrm>
          <a:prstGeom prst="notchedRightArrow">
            <a:avLst>
              <a:gd name="adj1" fmla="val 50000"/>
              <a:gd name="adj2" fmla="val 35000"/>
            </a:avLst>
          </a:prstGeom>
          <a:solidFill>
            <a:srgbClr val="FF9900"/>
          </a:solidFill>
          <a:ln w="9525">
            <a:solidFill>
              <a:schemeClr val="tx1"/>
            </a:solidFill>
            <a:miter lim="800000"/>
            <a:headEnd/>
            <a:tailEnd/>
          </a:ln>
        </p:spPr>
        <p:txBody>
          <a:bodyPr rot="10800000" wrap="none" anchor="ctr"/>
          <a:lstStyle/>
          <a:p>
            <a:endParaRPr lang="en-US">
              <a:solidFill>
                <a:prstClr val="black"/>
              </a:solidFill>
            </a:endParaRPr>
          </a:p>
        </p:txBody>
      </p:sp>
    </p:spTree>
    <p:extLst>
      <p:ext uri="{BB962C8B-B14F-4D97-AF65-F5344CB8AC3E}">
        <p14:creationId xmlns:p14="http://schemas.microsoft.com/office/powerpoint/2010/main" val="1469224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14068" y="228600"/>
            <a:ext cx="11168332" cy="990600"/>
          </a:xfrm>
        </p:spPr>
        <p:txBody>
          <a:bodyPr>
            <a:normAutofit/>
          </a:bodyPr>
          <a:lstStyle/>
          <a:p>
            <a:pPr eaLnBrk="1" hangingPunct="1"/>
            <a:r>
              <a:rPr lang="en-US" altLang="zh-CN" sz="3200" dirty="0">
                <a:ea typeface="SimSun" pitchFamily="2" charset="-122"/>
              </a:rPr>
              <a:t>DBSCAN: Density-Based Spatial Clustering of Applications with Noise</a:t>
            </a:r>
          </a:p>
        </p:txBody>
      </p:sp>
      <p:sp>
        <p:nvSpPr>
          <p:cNvPr id="59395" name="Rectangle 3"/>
          <p:cNvSpPr>
            <a:spLocks noGrp="1" noChangeArrowheads="1"/>
          </p:cNvSpPr>
          <p:nvPr>
            <p:ph type="body" idx="1"/>
          </p:nvPr>
        </p:nvSpPr>
        <p:spPr>
          <a:xfrm>
            <a:off x="914400" y="1170709"/>
            <a:ext cx="9372600" cy="5382491"/>
          </a:xfrm>
        </p:spPr>
        <p:txBody>
          <a:bodyPr/>
          <a:lstStyle/>
          <a:p>
            <a:pPr eaLnBrk="1" hangingPunct="1"/>
            <a:r>
              <a:rPr lang="en-US" altLang="zh-CN" sz="2400" dirty="0">
                <a:ea typeface="SimSun" pitchFamily="2" charset="-122"/>
              </a:rPr>
              <a:t>Relies on a </a:t>
            </a:r>
            <a:r>
              <a:rPr lang="en-US" altLang="zh-CN" sz="2400" i="1" dirty="0">
                <a:ea typeface="SimSun" pitchFamily="2" charset="-122"/>
              </a:rPr>
              <a:t>density-based</a:t>
            </a:r>
            <a:r>
              <a:rPr lang="en-US" altLang="zh-CN" sz="2400" dirty="0">
                <a:ea typeface="SimSun" pitchFamily="2" charset="-122"/>
              </a:rPr>
              <a:t> notion of cluster:  A </a:t>
            </a:r>
            <a:r>
              <a:rPr lang="en-US" altLang="zh-CN" sz="2400" i="1" dirty="0">
                <a:solidFill>
                  <a:srgbClr val="FF0000"/>
                </a:solidFill>
                <a:ea typeface="SimSun" pitchFamily="2" charset="-122"/>
              </a:rPr>
              <a:t>cluster</a:t>
            </a:r>
            <a:r>
              <a:rPr lang="en-US" altLang="zh-CN" sz="2400" dirty="0">
                <a:ea typeface="SimSun" pitchFamily="2" charset="-122"/>
              </a:rPr>
              <a:t> is defined as a maximal set of density-connected points</a:t>
            </a:r>
          </a:p>
          <a:p>
            <a:pPr eaLnBrk="1" hangingPunct="1"/>
            <a:r>
              <a:rPr lang="en-US" altLang="zh-CN" sz="2400" dirty="0">
                <a:solidFill>
                  <a:srgbClr val="FF0000"/>
                </a:solidFill>
                <a:ea typeface="SimSun" pitchFamily="2" charset="-122"/>
              </a:rPr>
              <a:t>Noise</a:t>
            </a:r>
            <a:r>
              <a:rPr lang="en-US" altLang="zh-CN" sz="2400" dirty="0">
                <a:ea typeface="SimSun" pitchFamily="2" charset="-122"/>
              </a:rPr>
              <a:t>: object not contained in any cluster is noise</a:t>
            </a:r>
          </a:p>
          <a:p>
            <a:pPr eaLnBrk="1" hangingPunct="1"/>
            <a:r>
              <a:rPr lang="en-US" altLang="zh-CN" sz="2400" dirty="0">
                <a:ea typeface="SimSun" pitchFamily="2" charset="-122"/>
              </a:rPr>
              <a:t>Discovers clusters of arbitrary shape in spatial databases with noise</a:t>
            </a:r>
          </a:p>
        </p:txBody>
      </p:sp>
      <p:grpSp>
        <p:nvGrpSpPr>
          <p:cNvPr id="59396" name="Group 4"/>
          <p:cNvGrpSpPr>
            <a:grpSpLocks/>
          </p:cNvGrpSpPr>
          <p:nvPr/>
        </p:nvGrpSpPr>
        <p:grpSpPr bwMode="auto">
          <a:xfrm>
            <a:off x="3581400" y="3505200"/>
            <a:ext cx="6324600" cy="2743200"/>
            <a:chOff x="672" y="1824"/>
            <a:chExt cx="4608" cy="2112"/>
          </a:xfrm>
        </p:grpSpPr>
        <p:sp>
          <p:nvSpPr>
            <p:cNvPr id="59398" name="Oval 5"/>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p>
              <a:endParaRPr lang="zh-CN" altLang="zh-CN">
                <a:ea typeface="SimSun" pitchFamily="2" charset="-122"/>
              </a:endParaRPr>
            </a:p>
          </p:txBody>
        </p:sp>
        <p:sp>
          <p:nvSpPr>
            <p:cNvPr id="59399" name="Oval 6"/>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p>
              <a:endParaRPr lang="zh-CN" altLang="zh-CN">
                <a:ea typeface="SimSun" pitchFamily="2" charset="-122"/>
              </a:endParaRPr>
            </a:p>
          </p:txBody>
        </p:sp>
        <p:sp>
          <p:nvSpPr>
            <p:cNvPr id="59400" name="Oval 7"/>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p>
              <a:endParaRPr lang="zh-CN" altLang="zh-CN">
                <a:ea typeface="SimSun" pitchFamily="2" charset="-122"/>
              </a:endParaRPr>
            </a:p>
          </p:txBody>
        </p:sp>
        <p:sp>
          <p:nvSpPr>
            <p:cNvPr id="59401" name="Oval 8"/>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p>
              <a:endParaRPr lang="zh-CN" altLang="zh-CN">
                <a:ea typeface="SimSun" pitchFamily="2" charset="-122"/>
              </a:endParaRPr>
            </a:p>
          </p:txBody>
        </p:sp>
        <p:sp>
          <p:nvSpPr>
            <p:cNvPr id="59402" name="Oval 9"/>
            <p:cNvSpPr>
              <a:spLocks noChangeArrowheads="1"/>
            </p:cNvSpPr>
            <p:nvPr/>
          </p:nvSpPr>
          <p:spPr bwMode="auto">
            <a:xfrm>
              <a:off x="2256" y="2928"/>
              <a:ext cx="144" cy="144"/>
            </a:xfrm>
            <a:prstGeom prst="ellipse">
              <a:avLst/>
            </a:prstGeom>
            <a:solidFill>
              <a:schemeClr val="accent1"/>
            </a:solidFill>
            <a:ln w="9525">
              <a:solidFill>
                <a:schemeClr val="tx1"/>
              </a:solidFill>
              <a:round/>
              <a:headEnd/>
              <a:tailEnd/>
            </a:ln>
          </p:spPr>
          <p:txBody>
            <a:bodyPr wrap="none" anchor="ctr"/>
            <a:lstStyle/>
            <a:p>
              <a:endParaRPr lang="zh-CN" altLang="zh-CN">
                <a:ea typeface="SimSun" pitchFamily="2" charset="-122"/>
              </a:endParaRPr>
            </a:p>
          </p:txBody>
        </p:sp>
        <p:sp>
          <p:nvSpPr>
            <p:cNvPr id="59403" name="Oval 10"/>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p>
              <a:endParaRPr lang="zh-CN" altLang="zh-CN">
                <a:ea typeface="SimSun" pitchFamily="2" charset="-122"/>
              </a:endParaRPr>
            </a:p>
          </p:txBody>
        </p:sp>
        <p:sp>
          <p:nvSpPr>
            <p:cNvPr id="59404" name="Oval 11"/>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p>
              <a:endParaRPr lang="zh-CN" altLang="zh-CN">
                <a:ea typeface="SimSun" pitchFamily="2" charset="-122"/>
              </a:endParaRPr>
            </a:p>
          </p:txBody>
        </p:sp>
        <p:sp>
          <p:nvSpPr>
            <p:cNvPr id="59405" name="Oval 12"/>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p>
              <a:endParaRPr lang="zh-CN" altLang="zh-CN">
                <a:ea typeface="SimSun" pitchFamily="2" charset="-122"/>
              </a:endParaRPr>
            </a:p>
          </p:txBody>
        </p:sp>
        <p:sp>
          <p:nvSpPr>
            <p:cNvPr id="59406" name="Oval 13"/>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p>
              <a:endParaRPr lang="zh-CN" altLang="zh-CN">
                <a:ea typeface="SimSun" pitchFamily="2" charset="-122"/>
              </a:endParaRPr>
            </a:p>
          </p:txBody>
        </p:sp>
        <p:sp>
          <p:nvSpPr>
            <p:cNvPr id="59407" name="Oval 14"/>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p>
              <a:endParaRPr lang="zh-CN" altLang="zh-CN">
                <a:ea typeface="SimSun" pitchFamily="2" charset="-122"/>
              </a:endParaRPr>
            </a:p>
          </p:txBody>
        </p:sp>
        <p:sp>
          <p:nvSpPr>
            <p:cNvPr id="59408" name="Oval 15"/>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p>
              <a:endParaRPr lang="zh-CN" altLang="zh-CN">
                <a:ea typeface="SimSun" pitchFamily="2" charset="-122"/>
              </a:endParaRPr>
            </a:p>
          </p:txBody>
        </p:sp>
        <p:sp>
          <p:nvSpPr>
            <p:cNvPr id="59409" name="Oval 16"/>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p>
              <a:endParaRPr lang="zh-CN" altLang="zh-CN">
                <a:ea typeface="SimSun" pitchFamily="2" charset="-122"/>
              </a:endParaRPr>
            </a:p>
          </p:txBody>
        </p:sp>
        <p:sp>
          <p:nvSpPr>
            <p:cNvPr id="59410" name="Oval 17"/>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p>
              <a:endParaRPr lang="zh-CN" altLang="zh-CN">
                <a:ea typeface="SimSun" pitchFamily="2" charset="-122"/>
              </a:endParaRPr>
            </a:p>
          </p:txBody>
        </p:sp>
        <p:sp>
          <p:nvSpPr>
            <p:cNvPr id="59411" name="Oval 18"/>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p>
              <a:endParaRPr lang="zh-CN" altLang="zh-CN">
                <a:ea typeface="SimSun" pitchFamily="2" charset="-122"/>
              </a:endParaRPr>
            </a:p>
          </p:txBody>
        </p:sp>
        <p:sp>
          <p:nvSpPr>
            <p:cNvPr id="59412" name="Oval 19"/>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p>
              <a:endParaRPr lang="zh-CN" altLang="zh-CN">
                <a:ea typeface="SimSun" pitchFamily="2" charset="-122"/>
              </a:endParaRPr>
            </a:p>
          </p:txBody>
        </p:sp>
        <p:sp>
          <p:nvSpPr>
            <p:cNvPr id="59413" name="Oval 20"/>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p>
              <a:endParaRPr lang="zh-CN" altLang="zh-CN">
                <a:ea typeface="SimSun" pitchFamily="2" charset="-122"/>
              </a:endParaRPr>
            </a:p>
          </p:txBody>
        </p:sp>
        <p:sp>
          <p:nvSpPr>
            <p:cNvPr id="59414" name="Oval 21"/>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p>
              <a:endParaRPr lang="zh-CN" altLang="zh-CN">
                <a:ea typeface="SimSun" pitchFamily="2" charset="-122"/>
              </a:endParaRPr>
            </a:p>
          </p:txBody>
        </p:sp>
        <p:sp>
          <p:nvSpPr>
            <p:cNvPr id="59415" name="Rectangle 22"/>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59416" name="Oval 23"/>
            <p:cNvSpPr>
              <a:spLocks noChangeArrowheads="1"/>
            </p:cNvSpPr>
            <p:nvPr/>
          </p:nvSpPr>
          <p:spPr bwMode="auto">
            <a:xfrm>
              <a:off x="1584" y="230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59417" name="Oval 24"/>
            <p:cNvSpPr>
              <a:spLocks noChangeArrowheads="1"/>
            </p:cNvSpPr>
            <p:nvPr/>
          </p:nvSpPr>
          <p:spPr bwMode="auto">
            <a:xfrm>
              <a:off x="1872" y="2880"/>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59418" name="Oval 25"/>
            <p:cNvSpPr>
              <a:spLocks noChangeArrowheads="1"/>
            </p:cNvSpPr>
            <p:nvPr/>
          </p:nvSpPr>
          <p:spPr bwMode="auto">
            <a:xfrm>
              <a:off x="2688" y="1824"/>
              <a:ext cx="576" cy="62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ea typeface="SimSun" pitchFamily="2" charset="-122"/>
              </a:endParaRPr>
            </a:p>
          </p:txBody>
        </p:sp>
        <p:sp>
          <p:nvSpPr>
            <p:cNvPr id="59419" name="AutoShape 26"/>
            <p:cNvSpPr>
              <a:spLocks/>
            </p:cNvSpPr>
            <p:nvPr/>
          </p:nvSpPr>
          <p:spPr bwMode="auto">
            <a:xfrm>
              <a:off x="1094" y="3124"/>
              <a:ext cx="576" cy="284"/>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a:spAutoFit/>
            </a:bodyPr>
            <a:lstStyle/>
            <a:p>
              <a:pPr eaLnBrk="0" hangingPunct="0"/>
              <a:r>
                <a:rPr lang="en-US" altLang="zh-CN">
                  <a:latin typeface="Times New Roman" pitchFamily="18" charset="0"/>
                  <a:ea typeface="SimSun" pitchFamily="2" charset="-122"/>
                </a:rPr>
                <a:t>Core</a:t>
              </a:r>
            </a:p>
          </p:txBody>
        </p:sp>
        <p:sp>
          <p:nvSpPr>
            <p:cNvPr id="59420" name="AutoShape 27"/>
            <p:cNvSpPr>
              <a:spLocks/>
            </p:cNvSpPr>
            <p:nvPr/>
          </p:nvSpPr>
          <p:spPr bwMode="auto">
            <a:xfrm>
              <a:off x="672" y="2523"/>
              <a:ext cx="817" cy="284"/>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p>
              <a:pPr eaLnBrk="0" hangingPunct="0"/>
              <a:r>
                <a:rPr lang="en-US" altLang="zh-CN">
                  <a:latin typeface="Times New Roman" pitchFamily="18" charset="0"/>
                  <a:ea typeface="SimSun" pitchFamily="2" charset="-122"/>
                </a:rPr>
                <a:t>Border</a:t>
              </a:r>
            </a:p>
          </p:txBody>
        </p:sp>
        <p:sp>
          <p:nvSpPr>
            <p:cNvPr id="59421" name="AutoShape 28"/>
            <p:cNvSpPr>
              <a:spLocks/>
            </p:cNvSpPr>
            <p:nvPr/>
          </p:nvSpPr>
          <p:spPr bwMode="auto">
            <a:xfrm>
              <a:off x="3697" y="1921"/>
              <a:ext cx="824" cy="284"/>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p>
              <a:pPr eaLnBrk="0" hangingPunct="0"/>
              <a:r>
                <a:rPr lang="en-US" altLang="zh-CN" dirty="0">
                  <a:latin typeface="Times New Roman" pitchFamily="18" charset="0"/>
                  <a:ea typeface="SimSun" pitchFamily="2" charset="-122"/>
                </a:rPr>
                <a:t>Noise</a:t>
              </a:r>
            </a:p>
          </p:txBody>
        </p:sp>
        <p:sp>
          <p:nvSpPr>
            <p:cNvPr id="59422" name="Text Box 29"/>
            <p:cNvSpPr txBox="1">
              <a:spLocks noChangeArrowheads="1"/>
            </p:cNvSpPr>
            <p:nvPr/>
          </p:nvSpPr>
          <p:spPr bwMode="auto">
            <a:xfrm>
              <a:off x="4081" y="2736"/>
              <a:ext cx="1199" cy="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r>
                <a:rPr lang="en-US" altLang="zh-CN">
                  <a:latin typeface="Times New Roman" pitchFamily="18" charset="0"/>
                  <a:ea typeface="SimSun" pitchFamily="2" charset="-122"/>
                </a:rPr>
                <a:t>Eps = 1cm</a:t>
              </a:r>
            </a:p>
            <a:p>
              <a:pPr>
                <a:spcBef>
                  <a:spcPct val="50000"/>
                </a:spcBef>
              </a:pPr>
              <a:r>
                <a:rPr lang="en-US" altLang="zh-CN">
                  <a:latin typeface="Times New Roman" pitchFamily="18" charset="0"/>
                  <a:ea typeface="SimSun" pitchFamily="2" charset="-122"/>
                </a:rPr>
                <a:t>MinPts = 5</a:t>
              </a:r>
            </a:p>
          </p:txBody>
        </p:sp>
        <p:sp>
          <p:nvSpPr>
            <p:cNvPr id="59423" name="Oval 30"/>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p>
              <a:endParaRPr lang="zh-CN" altLang="zh-CN">
                <a:ea typeface="SimSun" pitchFamily="2" charset="-122"/>
              </a:endParaRPr>
            </a:p>
          </p:txBody>
        </p:sp>
      </p:grpSp>
      <p:sp>
        <p:nvSpPr>
          <p:cNvPr id="2" name="Slide Number Placeholder 1"/>
          <p:cNvSpPr>
            <a:spLocks noGrp="1"/>
          </p:cNvSpPr>
          <p:nvPr>
            <p:ph type="sldNum" sz="quarter" idx="12"/>
          </p:nvPr>
        </p:nvSpPr>
        <p:spPr/>
        <p:txBody>
          <a:bodyPr/>
          <a:lstStyle/>
          <a:p>
            <a:fld id="{F9913601-2E22-4589-A394-4D3650FFD697}"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22871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ABAB-AF95-A14D-9BA1-79AD483F0BC7}"/>
              </a:ext>
            </a:extLst>
          </p:cNvPr>
          <p:cNvSpPr>
            <a:spLocks noGrp="1"/>
          </p:cNvSpPr>
          <p:nvPr>
            <p:ph type="title"/>
          </p:nvPr>
        </p:nvSpPr>
        <p:spPr/>
        <p:txBody>
          <a:bodyPr/>
          <a:lstStyle/>
          <a:p>
            <a:r>
              <a:rPr lang="en-US" dirty="0"/>
              <a:t>Core points, border points and noises</a:t>
            </a:r>
          </a:p>
        </p:txBody>
      </p:sp>
      <p:sp>
        <p:nvSpPr>
          <p:cNvPr id="4" name="Slide Number Placeholder 3">
            <a:extLst>
              <a:ext uri="{FF2B5EF4-FFF2-40B4-BE49-F238E27FC236}">
                <a16:creationId xmlns:a16="http://schemas.microsoft.com/office/drawing/2014/main" id="{5E84B27F-C1CC-3E44-86B6-EAD205587E5C}"/>
              </a:ext>
            </a:extLst>
          </p:cNvPr>
          <p:cNvSpPr>
            <a:spLocks noGrp="1"/>
          </p:cNvSpPr>
          <p:nvPr>
            <p:ph type="sldNum" sz="quarter" idx="12"/>
          </p:nvPr>
        </p:nvSpPr>
        <p:spPr/>
        <p:txBody>
          <a:bodyPr/>
          <a:lstStyle/>
          <a:p>
            <a:fld id="{82BAABBF-CE1E-8A4C-92D8-393D0291D808}" type="slidenum">
              <a:rPr lang="en-US" smtClean="0"/>
              <a:t>51</a:t>
            </a:fld>
            <a:endParaRPr lang="en-US"/>
          </a:p>
        </p:txBody>
      </p:sp>
      <p:pic>
        <p:nvPicPr>
          <p:cNvPr id="5" name="Picture 4">
            <a:extLst>
              <a:ext uri="{FF2B5EF4-FFF2-40B4-BE49-F238E27FC236}">
                <a16:creationId xmlns:a16="http://schemas.microsoft.com/office/drawing/2014/main" id="{D77A6D3D-68A0-7942-923E-E1F8847DACD0}"/>
              </a:ext>
            </a:extLst>
          </p:cNvPr>
          <p:cNvPicPr>
            <a:picLocks noChangeAspect="1"/>
          </p:cNvPicPr>
          <p:nvPr/>
        </p:nvPicPr>
        <p:blipFill>
          <a:blip r:embed="rId2"/>
          <a:stretch>
            <a:fillRect/>
          </a:stretch>
        </p:blipFill>
        <p:spPr>
          <a:xfrm>
            <a:off x="1501993" y="2830877"/>
            <a:ext cx="7789522" cy="3543301"/>
          </a:xfrm>
          <a:prstGeom prst="rect">
            <a:avLst/>
          </a:prstGeom>
        </p:spPr>
      </p:pic>
      <p:sp>
        <p:nvSpPr>
          <p:cNvPr id="6" name="Rectangle 5">
            <a:extLst>
              <a:ext uri="{FF2B5EF4-FFF2-40B4-BE49-F238E27FC236}">
                <a16:creationId xmlns:a16="http://schemas.microsoft.com/office/drawing/2014/main" id="{7DA771B0-9F02-7646-BCCE-A5133179036E}"/>
              </a:ext>
            </a:extLst>
          </p:cNvPr>
          <p:cNvSpPr/>
          <p:nvPr/>
        </p:nvSpPr>
        <p:spPr>
          <a:xfrm>
            <a:off x="680580" y="983807"/>
            <a:ext cx="10931047" cy="1015663"/>
          </a:xfrm>
          <a:prstGeom prst="rect">
            <a:avLst/>
          </a:prstGeom>
        </p:spPr>
        <p:txBody>
          <a:bodyPr wrap="square">
            <a:spAutoFit/>
          </a:bodyPr>
          <a:lstStyle/>
          <a:p>
            <a:r>
              <a:rPr lang="en-US" sz="2000" dirty="0">
                <a:solidFill>
                  <a:srgbClr val="464646"/>
                </a:solidFill>
                <a:latin typeface="Karla"/>
              </a:rPr>
              <a:t>Density-based spatial clustering of applications with noise (DBSCAN)</a:t>
            </a:r>
          </a:p>
          <a:p>
            <a:pPr marL="342900" indent="-342900">
              <a:buFont typeface="Arial" panose="020B0604020202020204" pitchFamily="34" charset="0"/>
              <a:buChar char="•"/>
            </a:pPr>
            <a:r>
              <a:rPr lang="en-US" sz="2000" dirty="0">
                <a:solidFill>
                  <a:srgbClr val="464646"/>
                </a:solidFill>
                <a:latin typeface="Karla"/>
              </a:rPr>
              <a:t>groups together points that are closely packed together</a:t>
            </a:r>
            <a:r>
              <a:rPr lang="en-US" dirty="0"/>
              <a:t> </a:t>
            </a:r>
          </a:p>
          <a:p>
            <a:pPr marL="342900" indent="-342900">
              <a:buFont typeface="Arial" panose="020B0604020202020204" pitchFamily="34" charset="0"/>
              <a:buChar char="•"/>
            </a:pPr>
            <a:r>
              <a:rPr lang="en-US" sz="2000" dirty="0">
                <a:solidFill>
                  <a:srgbClr val="464646"/>
                </a:solidFill>
                <a:latin typeface="Karla"/>
              </a:rPr>
              <a:t>Outlier points: noise (low-density region)</a:t>
            </a:r>
          </a:p>
        </p:txBody>
      </p:sp>
    </p:spTree>
    <p:extLst>
      <p:ext uri="{BB962C8B-B14F-4D97-AF65-F5344CB8AC3E}">
        <p14:creationId xmlns:p14="http://schemas.microsoft.com/office/powerpoint/2010/main" val="41246651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B777C-801F-B041-A6F5-E6C9495B39E6}"/>
              </a:ext>
            </a:extLst>
          </p:cNvPr>
          <p:cNvSpPr>
            <a:spLocks noGrp="1"/>
          </p:cNvSpPr>
          <p:nvPr>
            <p:ph type="title"/>
          </p:nvPr>
        </p:nvSpPr>
        <p:spPr/>
        <p:txBody>
          <a:bodyPr/>
          <a:lstStyle/>
          <a:p>
            <a:r>
              <a:rPr lang="en-US" dirty="0"/>
              <a:t>DBSCAN: sensitive to </a:t>
            </a:r>
            <a:r>
              <a:rPr lang="en-US" dirty="0" err="1"/>
              <a:t>minpts</a:t>
            </a:r>
            <a:endParaRPr lang="en-US" dirty="0"/>
          </a:p>
        </p:txBody>
      </p:sp>
      <p:pic>
        <p:nvPicPr>
          <p:cNvPr id="6" name="Content Placeholder 5">
            <a:extLst>
              <a:ext uri="{FF2B5EF4-FFF2-40B4-BE49-F238E27FC236}">
                <a16:creationId xmlns:a16="http://schemas.microsoft.com/office/drawing/2014/main" id="{2E5800E4-CAD5-8C41-A4C2-13B42B245160}"/>
              </a:ext>
            </a:extLst>
          </p:cNvPr>
          <p:cNvPicPr>
            <a:picLocks noGrp="1" noChangeAspect="1"/>
          </p:cNvPicPr>
          <p:nvPr>
            <p:ph idx="1"/>
          </p:nvPr>
        </p:nvPicPr>
        <p:blipFill>
          <a:blip r:embed="rId2"/>
          <a:stretch>
            <a:fillRect/>
          </a:stretch>
        </p:blipFill>
        <p:spPr>
          <a:xfrm>
            <a:off x="723645" y="983807"/>
            <a:ext cx="10512202" cy="5484627"/>
          </a:xfrm>
        </p:spPr>
      </p:pic>
      <p:sp>
        <p:nvSpPr>
          <p:cNvPr id="4" name="Slide Number Placeholder 3">
            <a:extLst>
              <a:ext uri="{FF2B5EF4-FFF2-40B4-BE49-F238E27FC236}">
                <a16:creationId xmlns:a16="http://schemas.microsoft.com/office/drawing/2014/main" id="{230BCDB2-D6D5-F548-9311-BBF82BFD8A76}"/>
              </a:ext>
            </a:extLst>
          </p:cNvPr>
          <p:cNvSpPr>
            <a:spLocks noGrp="1"/>
          </p:cNvSpPr>
          <p:nvPr>
            <p:ph type="sldNum" sz="quarter" idx="12"/>
          </p:nvPr>
        </p:nvSpPr>
        <p:spPr/>
        <p:txBody>
          <a:bodyPr/>
          <a:lstStyle/>
          <a:p>
            <a:fld id="{82BAABBF-CE1E-8A4C-92D8-393D0291D808}" type="slidenum">
              <a:rPr lang="en-US" smtClean="0"/>
              <a:t>52</a:t>
            </a:fld>
            <a:endParaRPr lang="en-US"/>
          </a:p>
        </p:txBody>
      </p:sp>
    </p:spTree>
    <p:extLst>
      <p:ext uri="{BB962C8B-B14F-4D97-AF65-F5344CB8AC3E}">
        <p14:creationId xmlns:p14="http://schemas.microsoft.com/office/powerpoint/2010/main" val="733318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205039" y="492126"/>
            <a:ext cx="7437437" cy="574675"/>
          </a:xfrm>
        </p:spPr>
        <p:txBody>
          <a:bodyPr>
            <a:normAutofit fontScale="90000"/>
          </a:bodyPr>
          <a:lstStyle/>
          <a:p>
            <a:pPr eaLnBrk="1" hangingPunct="1"/>
            <a:r>
              <a:rPr lang="en-US" altLang="zh-CN" sz="4000">
                <a:ea typeface="SimSun" pitchFamily="2" charset="-122"/>
              </a:rPr>
              <a:t>DBSCAN: The Algorithm</a:t>
            </a:r>
            <a:endParaRPr lang="en-US" altLang="zh-CN">
              <a:ea typeface="SimSun" pitchFamily="2" charset="-122"/>
            </a:endParaRPr>
          </a:p>
        </p:txBody>
      </p:sp>
      <p:sp>
        <p:nvSpPr>
          <p:cNvPr id="60419" name="Rectangle 3"/>
          <p:cNvSpPr>
            <a:spLocks noGrp="1" noChangeArrowheads="1"/>
          </p:cNvSpPr>
          <p:nvPr>
            <p:ph type="body" idx="1"/>
          </p:nvPr>
        </p:nvSpPr>
        <p:spPr>
          <a:xfrm>
            <a:off x="1524000" y="2133600"/>
            <a:ext cx="8915400" cy="5029200"/>
          </a:xfrm>
        </p:spPr>
        <p:txBody>
          <a:bodyPr>
            <a:normAutofit lnSpcReduction="10000"/>
          </a:bodyPr>
          <a:lstStyle/>
          <a:p>
            <a:endParaRPr lang="en-US" altLang="zh-CN" sz="2000" i="1" dirty="0">
              <a:ea typeface="SimSun" pitchFamily="2" charset="-122"/>
            </a:endParaRPr>
          </a:p>
          <a:p>
            <a:endParaRPr lang="en-US" altLang="zh-CN" sz="2000" i="1" dirty="0">
              <a:ea typeface="SimSun" pitchFamily="2" charset="-122"/>
            </a:endParaRPr>
          </a:p>
          <a:p>
            <a:endParaRPr lang="en-US" altLang="zh-CN" sz="2000" i="1" dirty="0">
              <a:ea typeface="SimSun" pitchFamily="2" charset="-122"/>
            </a:endParaRPr>
          </a:p>
          <a:p>
            <a:endParaRPr lang="en-US" altLang="zh-CN" sz="2000" i="1" dirty="0">
              <a:ea typeface="SimSun" pitchFamily="2" charset="-122"/>
            </a:endParaRPr>
          </a:p>
          <a:p>
            <a:endParaRPr lang="en-US" altLang="zh-CN" sz="2000" i="1" dirty="0">
              <a:ea typeface="SimSun" pitchFamily="2" charset="-122"/>
            </a:endParaRPr>
          </a:p>
          <a:p>
            <a:endParaRPr lang="en-US" altLang="zh-CN" sz="2000" i="1" dirty="0">
              <a:ea typeface="SimSun" pitchFamily="2" charset="-122"/>
            </a:endParaRPr>
          </a:p>
          <a:p>
            <a:endParaRPr lang="en-US" altLang="zh-CN" sz="2000" i="1" dirty="0">
              <a:ea typeface="SimSun" pitchFamily="2" charset="-122"/>
            </a:endParaRPr>
          </a:p>
          <a:p>
            <a:endParaRPr lang="en-US" altLang="zh-CN" sz="2000" i="1" dirty="0">
              <a:ea typeface="SimSun" pitchFamily="2" charset="-122"/>
            </a:endParaRPr>
          </a:p>
          <a:p>
            <a:endParaRPr lang="en-US" altLang="zh-CN" sz="2000" i="1" dirty="0">
              <a:ea typeface="SimSun" pitchFamily="2" charset="-122"/>
            </a:endParaRPr>
          </a:p>
          <a:p>
            <a:endParaRPr lang="en-US" altLang="zh-CN" sz="2000" i="1" dirty="0">
              <a:ea typeface="SimSun" pitchFamily="2" charset="-122"/>
            </a:endParaRPr>
          </a:p>
          <a:p>
            <a:endParaRPr lang="en-US" altLang="zh-CN" sz="2000" i="1" dirty="0">
              <a:ea typeface="SimSun" pitchFamily="2" charset="-122"/>
            </a:endParaRPr>
          </a:p>
          <a:p>
            <a:endParaRPr lang="en-US" altLang="zh-CN" sz="2000" i="1" dirty="0">
              <a:ea typeface="SimSun" pitchFamily="2" charset="-122"/>
            </a:endParaRPr>
          </a:p>
          <a:p>
            <a:r>
              <a:rPr lang="en-US" altLang="zh-CN" sz="2000" i="1" dirty="0">
                <a:ea typeface="SimSun" pitchFamily="2" charset="-122"/>
              </a:rPr>
              <a:t>If a spatial index is used, the computational complexity of DBSCAN is O(</a:t>
            </a:r>
            <a:r>
              <a:rPr lang="en-US" altLang="zh-CN" sz="2000" i="1" dirty="0" err="1">
                <a:ea typeface="SimSun" pitchFamily="2" charset="-122"/>
              </a:rPr>
              <a:t>nlogn</a:t>
            </a:r>
            <a:r>
              <a:rPr lang="en-US" altLang="zh-CN" sz="2000" i="1" dirty="0">
                <a:ea typeface="SimSun" pitchFamily="2" charset="-122"/>
              </a:rPr>
              <a:t>), where n is the number of database objects. Otherwise, the complexity is O(n</a:t>
            </a:r>
            <a:r>
              <a:rPr lang="en-US" altLang="zh-CN" sz="2000" i="1" baseline="30000" dirty="0">
                <a:ea typeface="SimSun" pitchFamily="2" charset="-122"/>
              </a:rPr>
              <a:t>2</a:t>
            </a:r>
            <a:r>
              <a:rPr lang="en-US" altLang="zh-CN" sz="2000" i="1" dirty="0">
                <a:ea typeface="SimSun" pitchFamily="2" charset="-122"/>
              </a:rPr>
              <a:t>)</a:t>
            </a:r>
          </a:p>
        </p:txBody>
      </p:sp>
      <p:sp>
        <p:nvSpPr>
          <p:cNvPr id="2" name="Slide Number Placeholder 1"/>
          <p:cNvSpPr>
            <a:spLocks noGrp="1"/>
          </p:cNvSpPr>
          <p:nvPr>
            <p:ph type="sldNum" sz="quarter" idx="12"/>
          </p:nvPr>
        </p:nvSpPr>
        <p:spPr/>
        <p:txBody>
          <a:bodyPr/>
          <a:lstStyle/>
          <a:p>
            <a:fld id="{F9913601-2E22-4589-A394-4D3650FFD697}" type="slidenum">
              <a:rPr lang="en-US" smtClean="0">
                <a:solidFill>
                  <a:prstClr val="black"/>
                </a:solidFill>
              </a:rPr>
              <a:pPr/>
              <a:t>53</a:t>
            </a:fld>
            <a:endParaRPr lang="en-US" dirty="0">
              <a:solidFill>
                <a:prstClr val="black"/>
              </a:solidFill>
            </a:endParaRPr>
          </a:p>
        </p:txBody>
      </p:sp>
      <p:pic>
        <p:nvPicPr>
          <p:cNvPr id="716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066800"/>
            <a:ext cx="8652329" cy="5055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10444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6E914-4940-EE46-BAF2-5D135F42361F}"/>
              </a:ext>
            </a:extLst>
          </p:cNvPr>
          <p:cNvSpPr>
            <a:spLocks noGrp="1"/>
          </p:cNvSpPr>
          <p:nvPr>
            <p:ph type="title"/>
          </p:nvPr>
        </p:nvSpPr>
        <p:spPr/>
        <p:txBody>
          <a:bodyPr/>
          <a:lstStyle/>
          <a:p>
            <a:r>
              <a:rPr lang="en-US" dirty="0"/>
              <a:t>DBSCAN: sensitive to eps</a:t>
            </a:r>
          </a:p>
        </p:txBody>
      </p:sp>
      <p:sp>
        <p:nvSpPr>
          <p:cNvPr id="3" name="Content Placeholder 2">
            <a:extLst>
              <a:ext uri="{FF2B5EF4-FFF2-40B4-BE49-F238E27FC236}">
                <a16:creationId xmlns:a16="http://schemas.microsoft.com/office/drawing/2014/main" id="{2109E53E-EE46-9D45-9D4C-9B865F71A87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23CD5D5-73E8-A340-9E94-9AFD473B9F2A}"/>
              </a:ext>
            </a:extLst>
          </p:cNvPr>
          <p:cNvSpPr>
            <a:spLocks noGrp="1"/>
          </p:cNvSpPr>
          <p:nvPr>
            <p:ph type="sldNum" sz="quarter" idx="12"/>
          </p:nvPr>
        </p:nvSpPr>
        <p:spPr/>
        <p:txBody>
          <a:bodyPr/>
          <a:lstStyle/>
          <a:p>
            <a:fld id="{82BAABBF-CE1E-8A4C-92D8-393D0291D808}" type="slidenum">
              <a:rPr lang="en-US" smtClean="0"/>
              <a:t>54</a:t>
            </a:fld>
            <a:endParaRPr lang="en-US"/>
          </a:p>
        </p:txBody>
      </p:sp>
      <p:pic>
        <p:nvPicPr>
          <p:cNvPr id="5" name="Picture 4">
            <a:extLst>
              <a:ext uri="{FF2B5EF4-FFF2-40B4-BE49-F238E27FC236}">
                <a16:creationId xmlns:a16="http://schemas.microsoft.com/office/drawing/2014/main" id="{BD1EF637-14F9-2547-A26A-1EF7244681CE}"/>
              </a:ext>
            </a:extLst>
          </p:cNvPr>
          <p:cNvPicPr>
            <a:picLocks noChangeAspect="1"/>
          </p:cNvPicPr>
          <p:nvPr/>
        </p:nvPicPr>
        <p:blipFill rotWithShape="1">
          <a:blip r:embed="rId2"/>
          <a:srcRect l="8276" t="1875" r="7026" b="7195"/>
          <a:stretch/>
        </p:blipFill>
        <p:spPr>
          <a:xfrm>
            <a:off x="833415" y="983807"/>
            <a:ext cx="10326414" cy="5543117"/>
          </a:xfrm>
          <a:prstGeom prst="rect">
            <a:avLst/>
          </a:prstGeom>
        </p:spPr>
      </p:pic>
    </p:spTree>
    <p:extLst>
      <p:ext uri="{BB962C8B-B14F-4D97-AF65-F5344CB8AC3E}">
        <p14:creationId xmlns:p14="http://schemas.microsoft.com/office/powerpoint/2010/main" val="36434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93984-E551-1A48-9527-C4E6E4560235}"/>
              </a:ext>
            </a:extLst>
          </p:cNvPr>
          <p:cNvSpPr>
            <a:spLocks noGrp="1"/>
          </p:cNvSpPr>
          <p:nvPr>
            <p:ph type="title"/>
          </p:nvPr>
        </p:nvSpPr>
        <p:spPr/>
        <p:txBody>
          <a:bodyPr/>
          <a:lstStyle/>
          <a:p>
            <a:r>
              <a:rPr lang="en-US" dirty="0"/>
              <a:t>K-means vs DBSCAN</a:t>
            </a:r>
          </a:p>
        </p:txBody>
      </p:sp>
      <p:sp>
        <p:nvSpPr>
          <p:cNvPr id="3" name="Content Placeholder 2">
            <a:extLst>
              <a:ext uri="{FF2B5EF4-FFF2-40B4-BE49-F238E27FC236}">
                <a16:creationId xmlns:a16="http://schemas.microsoft.com/office/drawing/2014/main" id="{74312415-08D9-2F41-AB55-171E0918A86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6CEAA25-DF7F-2D4C-8533-A8AC0FC8DA4E}"/>
              </a:ext>
            </a:extLst>
          </p:cNvPr>
          <p:cNvSpPr>
            <a:spLocks noGrp="1"/>
          </p:cNvSpPr>
          <p:nvPr>
            <p:ph type="sldNum" sz="quarter" idx="12"/>
          </p:nvPr>
        </p:nvSpPr>
        <p:spPr/>
        <p:txBody>
          <a:bodyPr/>
          <a:lstStyle/>
          <a:p>
            <a:fld id="{82BAABBF-CE1E-8A4C-92D8-393D0291D808}" type="slidenum">
              <a:rPr lang="en-US" smtClean="0"/>
              <a:t>55</a:t>
            </a:fld>
            <a:endParaRPr lang="en-US"/>
          </a:p>
        </p:txBody>
      </p:sp>
      <p:pic>
        <p:nvPicPr>
          <p:cNvPr id="5" name="Picture 4">
            <a:extLst>
              <a:ext uri="{FF2B5EF4-FFF2-40B4-BE49-F238E27FC236}">
                <a16:creationId xmlns:a16="http://schemas.microsoft.com/office/drawing/2014/main" id="{10F7CE4C-D1A2-AF4B-81A7-4B4A50D7B947}"/>
              </a:ext>
            </a:extLst>
          </p:cNvPr>
          <p:cNvPicPr>
            <a:picLocks noChangeAspect="1"/>
          </p:cNvPicPr>
          <p:nvPr/>
        </p:nvPicPr>
        <p:blipFill>
          <a:blip r:embed="rId2"/>
          <a:stretch>
            <a:fillRect/>
          </a:stretch>
        </p:blipFill>
        <p:spPr>
          <a:xfrm>
            <a:off x="515394" y="1203473"/>
            <a:ext cx="11161211" cy="4170856"/>
          </a:xfrm>
          <a:prstGeom prst="rect">
            <a:avLst/>
          </a:prstGeom>
        </p:spPr>
      </p:pic>
    </p:spTree>
    <p:extLst>
      <p:ext uri="{BB962C8B-B14F-4D97-AF65-F5344CB8AC3E}">
        <p14:creationId xmlns:p14="http://schemas.microsoft.com/office/powerpoint/2010/main" val="2167193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a:lnSpc>
                <a:spcPct val="150000"/>
              </a:lnSpc>
            </a:pPr>
            <a:r>
              <a:rPr lang="en-US" dirty="0"/>
              <a:t>Clustering Analysis: Basic Concepts</a:t>
            </a:r>
          </a:p>
          <a:p>
            <a:pPr>
              <a:lnSpc>
                <a:spcPct val="150000"/>
              </a:lnSpc>
            </a:pPr>
            <a:r>
              <a:rPr lang="en-US" dirty="0"/>
              <a:t>K-means</a:t>
            </a:r>
          </a:p>
          <a:p>
            <a:pPr>
              <a:lnSpc>
                <a:spcPct val="150000"/>
              </a:lnSpc>
            </a:pPr>
            <a:r>
              <a:rPr lang="en-US" altLang="zh-CN" dirty="0"/>
              <a:t>Hierarchical Methods</a:t>
            </a:r>
          </a:p>
          <a:p>
            <a:pPr>
              <a:lnSpc>
                <a:spcPct val="150000"/>
              </a:lnSpc>
            </a:pPr>
            <a:r>
              <a:rPr lang="en-US" altLang="zh-CN" dirty="0"/>
              <a:t>DBSCAN</a:t>
            </a:r>
          </a:p>
          <a:p>
            <a:pPr>
              <a:lnSpc>
                <a:spcPct val="150000"/>
              </a:lnSpc>
            </a:pPr>
            <a:r>
              <a:rPr lang="en-US" altLang="zh-CN" dirty="0"/>
              <a:t>Summary</a:t>
            </a:r>
          </a:p>
          <a:p>
            <a:endParaRPr lang="en-US" dirty="0"/>
          </a:p>
          <a:p>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56</a:t>
            </a:fld>
            <a:endParaRPr lang="en-US" dirty="0">
              <a:solidFill>
                <a:prstClr val="black"/>
              </a:solidFill>
            </a:endParaRPr>
          </a:p>
        </p:txBody>
      </p:sp>
      <p:sp>
        <p:nvSpPr>
          <p:cNvPr id="5" name="AutoShape 8"/>
          <p:cNvSpPr>
            <a:spLocks noChangeArrowheads="1"/>
          </p:cNvSpPr>
          <p:nvPr/>
        </p:nvSpPr>
        <p:spPr bwMode="auto">
          <a:xfrm rot="9803581">
            <a:off x="2578049" y="4644619"/>
            <a:ext cx="533400" cy="381000"/>
          </a:xfrm>
          <a:prstGeom prst="notchedRightArrow">
            <a:avLst>
              <a:gd name="adj1" fmla="val 50000"/>
              <a:gd name="adj2" fmla="val 35000"/>
            </a:avLst>
          </a:prstGeom>
          <a:solidFill>
            <a:srgbClr val="FF9900"/>
          </a:solidFill>
          <a:ln w="9525">
            <a:solidFill>
              <a:schemeClr val="tx1"/>
            </a:solidFill>
            <a:miter lim="800000"/>
            <a:headEnd/>
            <a:tailEnd/>
          </a:ln>
        </p:spPr>
        <p:txBody>
          <a:bodyPr rot="10800000" wrap="none" anchor="ctr"/>
          <a:lstStyle/>
          <a:p>
            <a:endParaRPr lang="en-US">
              <a:solidFill>
                <a:prstClr val="black"/>
              </a:solidFill>
            </a:endParaRPr>
          </a:p>
        </p:txBody>
      </p:sp>
    </p:spTree>
    <p:extLst>
      <p:ext uri="{BB962C8B-B14F-4D97-AF65-F5344CB8AC3E}">
        <p14:creationId xmlns:p14="http://schemas.microsoft.com/office/powerpoint/2010/main" val="30086562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191000" y="457200"/>
            <a:ext cx="3657600" cy="609600"/>
          </a:xfrm>
        </p:spPr>
        <p:txBody>
          <a:bodyPr>
            <a:normAutofit fontScale="90000"/>
          </a:bodyPr>
          <a:lstStyle/>
          <a:p>
            <a:pPr eaLnBrk="1" hangingPunct="1"/>
            <a:r>
              <a:rPr lang="en-US" altLang="zh-CN" sz="4800">
                <a:ea typeface="SimSun" pitchFamily="2" charset="-122"/>
              </a:rPr>
              <a:t>Summary</a:t>
            </a:r>
          </a:p>
        </p:txBody>
      </p:sp>
      <p:sp>
        <p:nvSpPr>
          <p:cNvPr id="87043" name="Rectangle 3"/>
          <p:cNvSpPr>
            <a:spLocks noGrp="1" noChangeArrowheads="1"/>
          </p:cNvSpPr>
          <p:nvPr>
            <p:ph type="body" idx="1"/>
          </p:nvPr>
        </p:nvSpPr>
        <p:spPr>
          <a:xfrm>
            <a:off x="685800" y="1066800"/>
            <a:ext cx="10515600" cy="5638800"/>
          </a:xfrm>
        </p:spPr>
        <p:txBody>
          <a:bodyPr>
            <a:noAutofit/>
          </a:bodyPr>
          <a:lstStyle/>
          <a:p>
            <a:pPr eaLnBrk="1" hangingPunct="1"/>
            <a:r>
              <a:rPr lang="en-US" altLang="zh-CN" dirty="0">
                <a:solidFill>
                  <a:schemeClr val="hlink"/>
                </a:solidFill>
                <a:ea typeface="SimSun" pitchFamily="2" charset="-122"/>
              </a:rPr>
              <a:t>Cluster analysis</a:t>
            </a:r>
            <a:r>
              <a:rPr lang="en-US" altLang="zh-CN" dirty="0">
                <a:ea typeface="SimSun" pitchFamily="2" charset="-122"/>
              </a:rPr>
              <a:t> groups objects based on their </a:t>
            </a:r>
            <a:r>
              <a:rPr lang="en-US" altLang="zh-CN" dirty="0">
                <a:solidFill>
                  <a:schemeClr val="hlink"/>
                </a:solidFill>
                <a:ea typeface="SimSun" pitchFamily="2" charset="-122"/>
              </a:rPr>
              <a:t>similarity</a:t>
            </a:r>
            <a:r>
              <a:rPr lang="en-US" altLang="zh-CN" dirty="0">
                <a:ea typeface="SimSun" pitchFamily="2" charset="-122"/>
              </a:rPr>
              <a:t>  and has wide applications;</a:t>
            </a:r>
            <a:endParaRPr lang="en-US" altLang="zh-CN" dirty="0">
              <a:solidFill>
                <a:schemeClr val="hlink"/>
              </a:solidFill>
              <a:ea typeface="SimSun" pitchFamily="2" charset="-122"/>
            </a:endParaRPr>
          </a:p>
          <a:p>
            <a:pPr eaLnBrk="1" hangingPunct="1"/>
            <a:r>
              <a:rPr lang="en-US" altLang="zh-CN" dirty="0">
                <a:solidFill>
                  <a:schemeClr val="hlink"/>
                </a:solidFill>
                <a:ea typeface="SimSun" pitchFamily="2" charset="-122"/>
              </a:rPr>
              <a:t>K-means</a:t>
            </a:r>
            <a:r>
              <a:rPr lang="en-US" altLang="zh-CN" dirty="0">
                <a:ea typeface="SimSun" pitchFamily="2" charset="-122"/>
              </a:rPr>
              <a:t> algorithm is a popular partitioning-based clustering algorithm</a:t>
            </a:r>
          </a:p>
          <a:p>
            <a:pPr eaLnBrk="1" hangingPunct="1"/>
            <a:r>
              <a:rPr lang="en-US" altLang="zh-CN" dirty="0">
                <a:ea typeface="SimSun" pitchFamily="2" charset="-122"/>
              </a:rPr>
              <a:t>hierarchical clustering algorithms</a:t>
            </a:r>
          </a:p>
          <a:p>
            <a:pPr eaLnBrk="1" hangingPunct="1"/>
            <a:r>
              <a:rPr lang="en-US" altLang="zh-CN" dirty="0">
                <a:solidFill>
                  <a:schemeClr val="hlink"/>
                </a:solidFill>
                <a:ea typeface="SimSun" pitchFamily="2" charset="-122"/>
              </a:rPr>
              <a:t>DBSCAN</a:t>
            </a:r>
            <a:r>
              <a:rPr lang="en-US" altLang="zh-CN" dirty="0">
                <a:ea typeface="SimSun" pitchFamily="2" charset="-122"/>
              </a:rPr>
              <a:t> is a density-based algorithm</a:t>
            </a:r>
          </a:p>
        </p:txBody>
      </p:sp>
      <p:sp>
        <p:nvSpPr>
          <p:cNvPr id="2" name="Slide Number Placeholder 1"/>
          <p:cNvSpPr>
            <a:spLocks noGrp="1"/>
          </p:cNvSpPr>
          <p:nvPr>
            <p:ph type="sldNum" sz="quarter" idx="12"/>
          </p:nvPr>
        </p:nvSpPr>
        <p:spPr/>
        <p:txBody>
          <a:bodyPr/>
          <a:lstStyle/>
          <a:p>
            <a:fld id="{F9913601-2E22-4589-A394-4D3650FFD697}"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0010083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AFD328-B1BE-2032-171E-C5A724386342}"/>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C534DDAF-A4B0-4726-C645-887D840A3401}"/>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69E75D02-93B3-1DDF-FA0E-F81875760832}"/>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390D1F5B-24E1-A6B7-ACAD-24049F5FE568}"/>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594AD1C4-B87B-AFB6-152F-EC6DC403F820}"/>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6CE10DE0-3205-4FCF-1A71-B3863A82FE75}"/>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2015954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9A7E-609A-66D6-4A6E-9A0D5503A3E7}"/>
              </a:ext>
            </a:extLst>
          </p:cNvPr>
          <p:cNvSpPr>
            <a:spLocks noGrp="1"/>
          </p:cNvSpPr>
          <p:nvPr>
            <p:ph type="title"/>
          </p:nvPr>
        </p:nvSpPr>
        <p:spPr/>
        <p:txBody>
          <a:bodyPr/>
          <a:lstStyle/>
          <a:p>
            <a:r>
              <a:rPr lang="en-US" dirty="0"/>
              <a:t>Supervised vs. Unsupervised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7F3C9B-344D-9C18-756D-38336279B77E}"/>
                  </a:ext>
                </a:extLst>
              </p:cNvPr>
              <p:cNvSpPr>
                <a:spLocks noGrp="1"/>
              </p:cNvSpPr>
              <p:nvPr>
                <p:ph idx="1"/>
              </p:nvPr>
            </p:nvSpPr>
            <p:spPr/>
            <p:txBody>
              <a:bodyPr>
                <a:normAutofit/>
              </a:bodyPr>
              <a:lstStyle/>
              <a:p>
                <a:r>
                  <a:rPr lang="en-US" sz="2400" dirty="0"/>
                  <a:t>We have studied </a:t>
                </a:r>
                <a:r>
                  <a:rPr lang="en-US" sz="2400" b="1" dirty="0">
                    <a:solidFill>
                      <a:srgbClr val="00B0F0"/>
                    </a:solidFill>
                  </a:rPr>
                  <a:t>supervised learning</a:t>
                </a:r>
                <a:r>
                  <a:rPr lang="en-US" sz="2400" dirty="0"/>
                  <a:t>, in which case we have a dataset of pairs </a:t>
                </a:r>
                <a14:m>
                  <m:oMath xmlns:m="http://schemas.openxmlformats.org/officeDocument/2006/math">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 </m:t>
                    </m:r>
                    <m:r>
                      <a:rPr lang="en-US" sz="2400" b="0" i="1" smtClean="0">
                        <a:latin typeface="Cambria Math" panose="02040503050406030204" pitchFamily="18" charset="0"/>
                      </a:rPr>
                      <m:t>𝑖</m:t>
                    </m:r>
                    <m:r>
                      <a:rPr lang="en-US" sz="2400" b="0" i="1" smtClean="0">
                        <a:latin typeface="Cambria Math" panose="02040503050406030204" pitchFamily="18" charset="0"/>
                      </a:rPr>
                      <m:t>=1,…,</m:t>
                    </m:r>
                    <m:r>
                      <a:rPr lang="en-US" sz="2400" b="0" i="1" smtClean="0">
                        <a:latin typeface="Cambria Math" panose="02040503050406030204" pitchFamily="18" charset="0"/>
                      </a:rPr>
                      <m:t>𝑛</m:t>
                    </m:r>
                  </m:oMath>
                </a14:m>
                <a:r>
                  <a:rPr lang="en-US" sz="2400" dirty="0"/>
                  <a:t>. </a:t>
                </a:r>
              </a:p>
              <a:p>
                <a:pPr lvl="1"/>
                <a:r>
                  <a:rPr lang="en-US" sz="2000" dirty="0"/>
                  <a:t>We have a </a:t>
                </a:r>
                <a:r>
                  <a:rPr lang="en-US" sz="2000" i="1" dirty="0"/>
                  <a:t>predictive model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𝜃</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a14:m>
                <a:r>
                  <a:rPr lang="en-US" sz="2000" dirty="0"/>
                  <a:t>, which predicts </a:t>
                </a:r>
                <a14:m>
                  <m:oMath xmlns:m="http://schemas.openxmlformats.org/officeDocument/2006/math">
                    <m:acc>
                      <m:accPr>
                        <m:chr m:val="̂"/>
                        <m:ctrlPr>
                          <a:rPr lang="en-US" sz="2000" b="0" i="1" smtClean="0">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e>
                    </m:acc>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𝑓</m:t>
                        </m:r>
                      </m:e>
                      <m:sub>
                        <m:r>
                          <a:rPr lang="en-US" sz="2000" b="0" i="1" dirty="0" smtClean="0">
                            <a:latin typeface="Cambria Math" panose="02040503050406030204" pitchFamily="18" charset="0"/>
                          </a:rPr>
                          <m:t>𝜃</m:t>
                        </m:r>
                      </m:sub>
                    </m:sSub>
                    <m:r>
                      <a:rPr lang="en-US" sz="2000" b="0" i="1" dirty="0" smtClean="0">
                        <a:latin typeface="Cambria Math" panose="02040503050406030204" pitchFamily="18" charset="0"/>
                      </a:rPr>
                      <m:t>(</m:t>
                    </m:r>
                    <m:sSub>
                      <m:sSubPr>
                        <m:ctrlPr>
                          <a:rPr lang="en-US" sz="2000" b="0" i="1" dirty="0" smtClean="0">
                            <a:latin typeface="Cambria Math" panose="02040503050406030204" pitchFamily="18"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𝑖</m:t>
                        </m:r>
                      </m:sub>
                    </m:sSub>
                    <m:r>
                      <a:rPr lang="en-US" sz="2000" b="0" i="1" dirty="0" smtClean="0">
                        <a:latin typeface="Cambria Math" panose="02040503050406030204" pitchFamily="18" charset="0"/>
                      </a:rPr>
                      <m:t>)</m:t>
                    </m:r>
                  </m:oMath>
                </a14:m>
                <a:r>
                  <a:rPr lang="en-US" sz="2000" dirty="0"/>
                  <a:t> for each data point.</a:t>
                </a:r>
              </a:p>
              <a:p>
                <a:pPr lvl="1"/>
                <a:r>
                  <a:rPr lang="en-US" sz="2000" dirty="0"/>
                  <a:t>Since we know the </a:t>
                </a:r>
                <a:r>
                  <a:rPr lang="en-US" sz="2000" b="1" dirty="0"/>
                  <a:t>ground truth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oMath>
                </a14:m>
                <a:r>
                  <a:rPr lang="en-US" sz="2000" dirty="0"/>
                  <a:t>, we can compute a loss based on the loss function of choice, </a:t>
                </a:r>
                <a14:m>
                  <m:oMath xmlns:m="http://schemas.openxmlformats.org/officeDocument/2006/math">
                    <m:r>
                      <a:rPr lang="en-US" sz="2000" b="0" i="1" smtClean="0">
                        <a:latin typeface="Cambria Math" panose="02040503050406030204" pitchFamily="18" charset="0"/>
                      </a:rPr>
                      <m:t>𝑙</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dirty="0"/>
                  <a:t>, the dataset average loss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r>
                          <a:rPr lang="en-US" sz="2000" b="0" i="1" smtClean="0">
                            <a:latin typeface="Cambria Math" panose="02040503050406030204" pitchFamily="18" charset="0"/>
                          </a:rPr>
                          <m:t>𝑙</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𝑦</m:t>
                                </m:r>
                              </m:e>
                            </m:acc>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e>
                    </m:nary>
                  </m:oMath>
                </a14:m>
                <a:r>
                  <a:rPr lang="en-US" sz="2000" dirty="0"/>
                  <a:t> is then used to adjust the model parameters.</a:t>
                </a:r>
              </a:p>
              <a:p>
                <a:pPr lvl="1"/>
                <a:endParaRPr lang="en-US" sz="2000" dirty="0"/>
              </a:p>
              <a:p>
                <a:r>
                  <a:rPr lang="en-US" sz="2400" dirty="0"/>
                  <a:t>Now we dive into </a:t>
                </a:r>
                <a:r>
                  <a:rPr lang="en-US" sz="2400" b="1" dirty="0">
                    <a:solidFill>
                      <a:srgbClr val="00B0F0"/>
                    </a:solidFill>
                  </a:rPr>
                  <a:t>unsupervised learning</a:t>
                </a:r>
                <a:r>
                  <a:rPr lang="en-US" sz="2400" b="1" dirty="0"/>
                  <a:t>, </a:t>
                </a:r>
                <a:r>
                  <a:rPr lang="en-US" sz="2400" dirty="0"/>
                  <a:t>where we don’t have any target values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oMath>
                </a14:m>
                <a:r>
                  <a:rPr lang="en-US" sz="2400" dirty="0"/>
                  <a:t>. The goal becomes in many ways </a:t>
                </a:r>
                <a:r>
                  <a:rPr lang="en-US" sz="2400" i="1" dirty="0"/>
                  <a:t>more difficult than supervised learning;</a:t>
                </a:r>
                <a:r>
                  <a:rPr lang="en-US" sz="2400" dirty="0"/>
                  <a:t> we are asked to learn the </a:t>
                </a:r>
                <a:r>
                  <a:rPr lang="en-US" sz="2400" b="1" dirty="0">
                    <a:solidFill>
                      <a:srgbClr val="00B0F0"/>
                    </a:solidFill>
                  </a:rPr>
                  <a:t>inherent structure </a:t>
                </a:r>
                <a:r>
                  <a:rPr lang="en-US" sz="2400" dirty="0"/>
                  <a:t>within the data itself.</a:t>
                </a:r>
              </a:p>
              <a:p>
                <a:pPr lvl="1"/>
                <a:r>
                  <a:rPr lang="en-US" sz="2000" dirty="0"/>
                  <a:t>The example we are going to focus on in this lecture is </a:t>
                </a:r>
                <a:r>
                  <a:rPr lang="en-US" sz="2000" b="1" dirty="0"/>
                  <a:t>clustering</a:t>
                </a:r>
                <a:r>
                  <a:rPr lang="en-US" sz="2000" dirty="0"/>
                  <a:t>, which aims to group data points into groups automatically.   </a:t>
                </a:r>
              </a:p>
              <a:p>
                <a:pPr lvl="1"/>
                <a:r>
                  <a:rPr lang="en-US" altLang="zh-CN" sz="2000" dirty="0">
                    <a:ea typeface="SimSun" pitchFamily="2" charset="-122"/>
                  </a:rPr>
                  <a:t>i.e., no predefined classes</a:t>
                </a:r>
              </a:p>
            </p:txBody>
          </p:sp>
        </mc:Choice>
        <mc:Fallback xmlns="">
          <p:sp>
            <p:nvSpPr>
              <p:cNvPr id="3" name="Content Placeholder 2">
                <a:extLst>
                  <a:ext uri="{FF2B5EF4-FFF2-40B4-BE49-F238E27FC236}">
                    <a16:creationId xmlns:a16="http://schemas.microsoft.com/office/drawing/2014/main" id="{867F3C9B-344D-9C18-756D-38336279B77E}"/>
                  </a:ext>
                </a:extLst>
              </p:cNvPr>
              <p:cNvSpPr>
                <a:spLocks noGrp="1" noRot="1" noChangeAspect="1" noMove="1" noResize="1" noEditPoints="1" noAdjustHandles="1" noChangeArrowheads="1" noChangeShapeType="1" noTextEdit="1"/>
              </p:cNvSpPr>
              <p:nvPr>
                <p:ph idx="1"/>
              </p:nvPr>
            </p:nvSpPr>
            <p:spPr>
              <a:blipFill>
                <a:blip r:embed="rId2"/>
                <a:stretch>
                  <a:fillRect l="-578" t="-1188" r="-92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6B59345-1E6F-537B-9B5B-605E8CDEFCF4}"/>
              </a:ext>
            </a:extLst>
          </p:cNvPr>
          <p:cNvSpPr>
            <a:spLocks noGrp="1"/>
          </p:cNvSpPr>
          <p:nvPr>
            <p:ph type="sldNum" sz="quarter" idx="12"/>
          </p:nvPr>
        </p:nvSpPr>
        <p:spPr/>
        <p:txBody>
          <a:bodyPr/>
          <a:lstStyle/>
          <a:p>
            <a:fld id="{F9913601-2E22-4589-A394-4D3650FFD697}"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38507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2514600" y="304800"/>
            <a:ext cx="7297738" cy="782638"/>
          </a:xfrm>
        </p:spPr>
        <p:txBody>
          <a:bodyPr vert="horz" lIns="92075" tIns="46038" rIns="92075" bIns="46038" rtlCol="0" anchor="ctr">
            <a:normAutofit/>
          </a:bodyPr>
          <a:lstStyle/>
          <a:p>
            <a:pPr eaLnBrk="1" hangingPunct="1"/>
            <a:r>
              <a:rPr lang="en-US" altLang="zh-CN">
                <a:ea typeface="SimSun" pitchFamily="2" charset="-122"/>
              </a:rPr>
              <a:t>What is Cluster Analysis?</a:t>
            </a:r>
          </a:p>
        </p:txBody>
      </p:sp>
      <p:sp>
        <p:nvSpPr>
          <p:cNvPr id="13316" name="Rectangle 3"/>
          <p:cNvSpPr>
            <a:spLocks noGrp="1" noChangeArrowheads="1"/>
          </p:cNvSpPr>
          <p:nvPr>
            <p:ph type="body" idx="1"/>
          </p:nvPr>
        </p:nvSpPr>
        <p:spPr>
          <a:xfrm>
            <a:off x="609600" y="1219200"/>
            <a:ext cx="10896600" cy="5257800"/>
          </a:xfrm>
        </p:spPr>
        <p:txBody>
          <a:bodyPr vert="horz" lIns="92075" tIns="46038" rIns="92075" bIns="46038" rtlCol="0">
            <a:normAutofit/>
          </a:bodyPr>
          <a:lstStyle/>
          <a:p>
            <a:pPr eaLnBrk="1" hangingPunct="1"/>
            <a:r>
              <a:rPr lang="en-US" altLang="zh-CN" sz="2400" dirty="0">
                <a:ea typeface="SimSun" pitchFamily="2" charset="-122"/>
              </a:rPr>
              <a:t>Cluster: A collection of data objects</a:t>
            </a:r>
          </a:p>
          <a:p>
            <a:pPr lvl="1" eaLnBrk="1" hangingPunct="1"/>
            <a:r>
              <a:rPr lang="en-US" altLang="zh-CN" sz="2400" dirty="0">
                <a:ea typeface="SimSun" pitchFamily="2" charset="-122"/>
              </a:rPr>
              <a:t>similar (or related) to one another within the same group</a:t>
            </a:r>
          </a:p>
          <a:p>
            <a:pPr lvl="1" eaLnBrk="1" hangingPunct="1"/>
            <a:r>
              <a:rPr lang="en-US" altLang="zh-CN" sz="2400" dirty="0">
                <a:ea typeface="SimSun" pitchFamily="2" charset="-122"/>
              </a:rPr>
              <a:t>dissimilar (or unrelated) to the objects in other groups</a:t>
            </a:r>
          </a:p>
          <a:p>
            <a:pPr eaLnBrk="1" hangingPunct="1"/>
            <a:r>
              <a:rPr lang="en-US" altLang="zh-CN" sz="2400" dirty="0">
                <a:ea typeface="SimSun" pitchFamily="2" charset="-122"/>
              </a:rPr>
              <a:t>Cluster analysis (or </a:t>
            </a:r>
            <a:r>
              <a:rPr lang="en-US" altLang="zh-CN" sz="2400" i="1" dirty="0">
                <a:ea typeface="SimSun" pitchFamily="2" charset="-122"/>
              </a:rPr>
              <a:t>clustering</a:t>
            </a:r>
            <a:r>
              <a:rPr lang="en-US" altLang="zh-CN" sz="2400" dirty="0">
                <a:ea typeface="SimSun" pitchFamily="2" charset="-122"/>
              </a:rPr>
              <a:t>)</a:t>
            </a:r>
          </a:p>
          <a:p>
            <a:pPr lvl="1" eaLnBrk="1" hangingPunct="1"/>
            <a:r>
              <a:rPr lang="en-US" altLang="zh-CN" sz="2400" dirty="0">
                <a:ea typeface="SimSun" pitchFamily="2" charset="-122"/>
              </a:rPr>
              <a:t>Finding similarities between data according to the characteristics found in the data and grouping similar data objects into clusters</a:t>
            </a:r>
          </a:p>
          <a:p>
            <a:pPr eaLnBrk="1" hangingPunct="1"/>
            <a:r>
              <a:rPr lang="en-US" altLang="zh-CN" sz="2400" dirty="0">
                <a:ea typeface="SimSun" pitchFamily="2" charset="-122"/>
              </a:rPr>
              <a:t>Typical applications</a:t>
            </a:r>
          </a:p>
          <a:p>
            <a:pPr lvl="1" eaLnBrk="1" hangingPunct="1"/>
            <a:r>
              <a:rPr lang="en-US" altLang="zh-CN" sz="2400" dirty="0">
                <a:ea typeface="SimSun" pitchFamily="2" charset="-122"/>
              </a:rPr>
              <a:t>As a </a:t>
            </a:r>
            <a:r>
              <a:rPr lang="en-US" altLang="zh-CN" sz="2400" dirty="0">
                <a:solidFill>
                  <a:schemeClr val="hlink"/>
                </a:solidFill>
                <a:ea typeface="SimSun" pitchFamily="2" charset="-122"/>
              </a:rPr>
              <a:t>stand-alone tool</a:t>
            </a:r>
            <a:r>
              <a:rPr lang="en-US" altLang="zh-CN" sz="2400" dirty="0">
                <a:ea typeface="SimSun" pitchFamily="2" charset="-122"/>
              </a:rPr>
              <a:t> to get insight into data distribution </a:t>
            </a:r>
          </a:p>
          <a:p>
            <a:pPr lvl="1" eaLnBrk="1" hangingPunct="1"/>
            <a:r>
              <a:rPr lang="en-US" altLang="zh-CN" sz="2400" dirty="0">
                <a:ea typeface="SimSun" pitchFamily="2" charset="-122"/>
              </a:rPr>
              <a:t>As a </a:t>
            </a:r>
            <a:r>
              <a:rPr lang="en-US" altLang="zh-CN" sz="2400" dirty="0">
                <a:solidFill>
                  <a:schemeClr val="hlink"/>
                </a:solidFill>
                <a:ea typeface="SimSun" pitchFamily="2" charset="-122"/>
              </a:rPr>
              <a:t>preprocessing step</a:t>
            </a:r>
            <a:r>
              <a:rPr lang="en-US" altLang="zh-CN" sz="2400" dirty="0">
                <a:ea typeface="SimSun" pitchFamily="2" charset="-122"/>
              </a:rPr>
              <a:t> for other algorithms</a:t>
            </a:r>
          </a:p>
        </p:txBody>
      </p:sp>
      <p:sp>
        <p:nvSpPr>
          <p:cNvPr id="2" name="Slide Number Placeholder 1"/>
          <p:cNvSpPr>
            <a:spLocks noGrp="1"/>
          </p:cNvSpPr>
          <p:nvPr>
            <p:ph type="sldNum" sz="quarter" idx="12"/>
          </p:nvPr>
        </p:nvSpPr>
        <p:spPr/>
        <p:txBody>
          <a:bodyPr/>
          <a:lstStyle/>
          <a:p>
            <a:fld id="{F9913601-2E22-4589-A394-4D3650FFD697}"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0558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t>Applications of Cluster Analysis</a:t>
            </a:r>
          </a:p>
        </p:txBody>
      </p:sp>
      <p:sp>
        <p:nvSpPr>
          <p:cNvPr id="14339" name="Content Placeholder 2"/>
          <p:cNvSpPr>
            <a:spLocks noGrp="1"/>
          </p:cNvSpPr>
          <p:nvPr>
            <p:ph idx="1"/>
          </p:nvPr>
        </p:nvSpPr>
        <p:spPr>
          <a:xfrm>
            <a:off x="838200" y="1219200"/>
            <a:ext cx="10591800" cy="5257800"/>
          </a:xfrm>
        </p:spPr>
        <p:txBody>
          <a:bodyPr/>
          <a:lstStyle/>
          <a:p>
            <a:r>
              <a:rPr lang="en-US" sz="2400" dirty="0"/>
              <a:t>Data reduction</a:t>
            </a:r>
          </a:p>
          <a:p>
            <a:pPr lvl="1" eaLnBrk="1" hangingPunct="1">
              <a:lnSpc>
                <a:spcPct val="110000"/>
              </a:lnSpc>
            </a:pPr>
            <a:r>
              <a:rPr lang="en-US" altLang="zh-CN" sz="2400" dirty="0">
                <a:ea typeface="SimSun" pitchFamily="2" charset="-122"/>
              </a:rPr>
              <a:t>Summarization: Preprocessing for regression, classification, and association analysis</a:t>
            </a:r>
          </a:p>
          <a:p>
            <a:pPr lvl="1" eaLnBrk="1" hangingPunct="1">
              <a:lnSpc>
                <a:spcPct val="110000"/>
              </a:lnSpc>
            </a:pPr>
            <a:r>
              <a:rPr lang="en-US" altLang="zh-CN" sz="2400" dirty="0">
                <a:ea typeface="SimSun" pitchFamily="2" charset="-122"/>
              </a:rPr>
              <a:t>Compression: Image processing</a:t>
            </a:r>
            <a:endParaRPr lang="en-US" sz="2400" dirty="0"/>
          </a:p>
          <a:p>
            <a:r>
              <a:rPr lang="en-US" sz="2400" dirty="0"/>
              <a:t>Prediction based on groups</a:t>
            </a:r>
          </a:p>
          <a:p>
            <a:pPr lvl="1"/>
            <a:r>
              <a:rPr lang="en-US" sz="2400" dirty="0"/>
              <a:t>Cluster &amp; find characteristics/patterns for each group</a:t>
            </a:r>
          </a:p>
          <a:p>
            <a:pPr eaLnBrk="1" hangingPunct="1">
              <a:lnSpc>
                <a:spcPct val="110000"/>
              </a:lnSpc>
            </a:pPr>
            <a:r>
              <a:rPr lang="en-US" altLang="zh-CN" sz="2400" dirty="0">
                <a:ea typeface="SimSun" pitchFamily="2" charset="-122"/>
              </a:rPr>
              <a:t>Finding K-nearest Neighbors</a:t>
            </a:r>
          </a:p>
          <a:p>
            <a:pPr lvl="1" eaLnBrk="1" hangingPunct="1">
              <a:lnSpc>
                <a:spcPct val="110000"/>
              </a:lnSpc>
            </a:pPr>
            <a:r>
              <a:rPr lang="en-US" altLang="zh-CN" sz="2400" dirty="0">
                <a:ea typeface="SimSun" pitchFamily="2" charset="-122"/>
              </a:rPr>
              <a:t>Localizing search to one or a small number of clusters</a:t>
            </a:r>
          </a:p>
          <a:p>
            <a:pPr eaLnBrk="1" hangingPunct="1">
              <a:lnSpc>
                <a:spcPct val="110000"/>
              </a:lnSpc>
            </a:pPr>
            <a:r>
              <a:rPr lang="en-US" altLang="zh-CN" sz="2400" dirty="0">
                <a:ea typeface="SimSun" pitchFamily="2" charset="-122"/>
              </a:rPr>
              <a:t>Outlier detection: Outliers are often viewed as those “far away” from any cluster</a:t>
            </a:r>
            <a:endParaRPr lang="en-US" sz="2400" dirty="0"/>
          </a:p>
          <a:p>
            <a:endParaRPr lang="en-US" dirty="0"/>
          </a:p>
        </p:txBody>
      </p:sp>
      <p:sp>
        <p:nvSpPr>
          <p:cNvPr id="2" name="Slide Number Placeholder 1"/>
          <p:cNvSpPr>
            <a:spLocks noGrp="1"/>
          </p:cNvSpPr>
          <p:nvPr>
            <p:ph type="sldNum" sz="quarter" idx="12"/>
          </p:nvPr>
        </p:nvSpPr>
        <p:spPr/>
        <p:txBody>
          <a:bodyPr/>
          <a:lstStyle/>
          <a:p>
            <a:fld id="{F9913601-2E22-4589-A394-4D3650FFD697}"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60687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676400" y="304800"/>
            <a:ext cx="8763000" cy="762000"/>
          </a:xfrm>
        </p:spPr>
        <p:txBody>
          <a:bodyPr vert="horz" lIns="92075" tIns="46038" rIns="92075" bIns="46038" rtlCol="0" anchor="ctr">
            <a:normAutofit fontScale="90000"/>
          </a:bodyPr>
          <a:lstStyle/>
          <a:p>
            <a:pPr eaLnBrk="1" hangingPunct="1"/>
            <a:r>
              <a:rPr lang="en-US" altLang="zh-CN">
                <a:ea typeface="SimSun" pitchFamily="2" charset="-122"/>
              </a:rPr>
              <a:t>Clustering: Application Examples</a:t>
            </a:r>
          </a:p>
        </p:txBody>
      </p:sp>
      <p:sp>
        <p:nvSpPr>
          <p:cNvPr id="15364" name="Rectangle 3"/>
          <p:cNvSpPr>
            <a:spLocks noGrp="1" noChangeArrowheads="1"/>
          </p:cNvSpPr>
          <p:nvPr>
            <p:ph type="body" idx="1"/>
          </p:nvPr>
        </p:nvSpPr>
        <p:spPr>
          <a:xfrm>
            <a:off x="533400" y="1066800"/>
            <a:ext cx="10744200" cy="5486400"/>
          </a:xfrm>
        </p:spPr>
        <p:txBody>
          <a:bodyPr vert="horz" lIns="92075" tIns="46038" rIns="92075" bIns="46038" rtlCol="0">
            <a:noAutofit/>
          </a:bodyPr>
          <a:lstStyle/>
          <a:p>
            <a:pPr eaLnBrk="1" hangingPunct="1"/>
            <a:r>
              <a:rPr lang="en-US" altLang="zh-CN" sz="2400" b="1" dirty="0">
                <a:ea typeface="SimSun" pitchFamily="2" charset="-122"/>
              </a:rPr>
              <a:t>Biology</a:t>
            </a:r>
            <a:r>
              <a:rPr lang="en-US" altLang="zh-CN" sz="2400" dirty="0">
                <a:ea typeface="SimSun" pitchFamily="2" charset="-122"/>
              </a:rPr>
              <a:t>: taxonomy of living things: kingdom, phylum, class, order, family, genus and species</a:t>
            </a:r>
          </a:p>
          <a:p>
            <a:pPr eaLnBrk="1" hangingPunct="1"/>
            <a:r>
              <a:rPr lang="en-US" altLang="zh-CN" sz="2400" b="1" dirty="0">
                <a:ea typeface="SimSun" pitchFamily="2" charset="-122"/>
              </a:rPr>
              <a:t>Information retrieval</a:t>
            </a:r>
            <a:r>
              <a:rPr lang="en-US" altLang="zh-CN" sz="2400" dirty="0">
                <a:ea typeface="SimSun" pitchFamily="2" charset="-122"/>
              </a:rPr>
              <a:t>: document clustering</a:t>
            </a:r>
          </a:p>
          <a:p>
            <a:pPr eaLnBrk="1" hangingPunct="1"/>
            <a:r>
              <a:rPr lang="en-US" altLang="zh-CN" sz="2400" b="1" dirty="0">
                <a:ea typeface="SimSun" pitchFamily="2" charset="-122"/>
              </a:rPr>
              <a:t>Land use</a:t>
            </a:r>
            <a:r>
              <a:rPr lang="en-US" altLang="zh-CN" sz="2400" dirty="0">
                <a:ea typeface="SimSun" pitchFamily="2" charset="-122"/>
              </a:rPr>
              <a:t>: Identification of areas of similar land use in an earth observation database</a:t>
            </a:r>
          </a:p>
          <a:p>
            <a:pPr eaLnBrk="1" hangingPunct="1"/>
            <a:r>
              <a:rPr lang="en-US" altLang="zh-CN" sz="2400" b="1" dirty="0">
                <a:ea typeface="SimSun" pitchFamily="2" charset="-122"/>
              </a:rPr>
              <a:t>Marketing</a:t>
            </a:r>
            <a:r>
              <a:rPr lang="en-US" altLang="zh-CN" sz="2400" dirty="0">
                <a:ea typeface="SimSun" pitchFamily="2" charset="-122"/>
              </a:rPr>
              <a:t>: Help marketers discover distinct groups in their customer bases, and then use this knowledge to develop targeted marketing programs</a:t>
            </a:r>
          </a:p>
          <a:p>
            <a:pPr eaLnBrk="1" hangingPunct="1"/>
            <a:r>
              <a:rPr lang="en-US" altLang="zh-CN" sz="2400" b="1" dirty="0">
                <a:ea typeface="SimSun" pitchFamily="2" charset="-122"/>
              </a:rPr>
              <a:t>City-planning</a:t>
            </a:r>
            <a:r>
              <a:rPr lang="en-US" altLang="zh-CN" sz="2400" dirty="0">
                <a:ea typeface="SimSun" pitchFamily="2" charset="-122"/>
              </a:rPr>
              <a:t>: Identifying groups of houses according to their house type, value, and geographical location</a:t>
            </a:r>
          </a:p>
          <a:p>
            <a:pPr eaLnBrk="1" hangingPunct="1"/>
            <a:r>
              <a:rPr lang="en-US" altLang="zh-CN" sz="2400" b="1" dirty="0">
                <a:ea typeface="SimSun" pitchFamily="2" charset="-122"/>
              </a:rPr>
              <a:t>Earth-quake studies</a:t>
            </a:r>
            <a:r>
              <a:rPr lang="en-US" altLang="zh-CN" sz="2400" dirty="0">
                <a:ea typeface="SimSun" pitchFamily="2" charset="-122"/>
              </a:rPr>
              <a:t>: Observed earthquake epicenters should be clustered along continent faults</a:t>
            </a:r>
          </a:p>
          <a:p>
            <a:pPr eaLnBrk="1" hangingPunct="1"/>
            <a:r>
              <a:rPr lang="en-US" altLang="zh-CN" sz="2400" b="1" dirty="0">
                <a:ea typeface="SimSun" pitchFamily="2" charset="-122"/>
              </a:rPr>
              <a:t>Climate</a:t>
            </a:r>
            <a:r>
              <a:rPr lang="en-US" altLang="zh-CN" sz="2400" dirty="0">
                <a:ea typeface="SimSun" pitchFamily="2" charset="-122"/>
              </a:rPr>
              <a:t>: understanding earth climate, find patterns of atmospheric and ocean</a:t>
            </a:r>
          </a:p>
          <a:p>
            <a:pPr eaLnBrk="1" hangingPunct="1"/>
            <a:r>
              <a:rPr lang="en-US" altLang="zh-CN" sz="2400" b="1" dirty="0">
                <a:ea typeface="SimSun" pitchFamily="2" charset="-122"/>
              </a:rPr>
              <a:t>Finance: </a:t>
            </a:r>
            <a:r>
              <a:rPr lang="en-US" altLang="zh-CN" sz="2400" dirty="0">
                <a:ea typeface="SimSun" pitchFamily="2" charset="-122"/>
              </a:rPr>
              <a:t>volatility clustering for stock trading days.</a:t>
            </a:r>
            <a:endParaRPr lang="en-US" altLang="zh-CN" sz="2400" b="1" dirty="0">
              <a:ea typeface="SimSun" pitchFamily="2" charset="-122"/>
            </a:endParaRPr>
          </a:p>
        </p:txBody>
      </p:sp>
      <p:sp>
        <p:nvSpPr>
          <p:cNvPr id="2" name="Slide Number Placeholder 1"/>
          <p:cNvSpPr>
            <a:spLocks noGrp="1"/>
          </p:cNvSpPr>
          <p:nvPr>
            <p:ph type="sldNum" sz="quarter" idx="12"/>
          </p:nvPr>
        </p:nvSpPr>
        <p:spPr/>
        <p:txBody>
          <a:bodyPr/>
          <a:lstStyle/>
          <a:p>
            <a:fld id="{F9913601-2E22-4589-A394-4D3650FFD697}"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14122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36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36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36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00000000-0000-0000-0000-000000000000"/>
  <p:tag name="SLIDO_EVENT_UUID" val="1f3ba87b-cdc7-4eff-8d20-c9c05476a309"/>
  <p:tag name="SLIDO_EVENT_SECTION_UUID" val="9e9541ad-cdc4-4b64-8b76-9500e6ed2fb9"/>
</p:tagLst>
</file>

<file path=ppt/tags/tag10.xml><?xml version="1.0" encoding="utf-8"?>
<p:tagLst xmlns:a="http://schemas.openxmlformats.org/drawingml/2006/main" xmlns:r="http://schemas.openxmlformats.org/officeDocument/2006/relationships" xmlns:p="http://schemas.openxmlformats.org/presentationml/2006/main">
  <p:tag name="SLIDO_ELEMENT" val="logo"/>
</p:tagLst>
</file>

<file path=ppt/tags/tag11.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12.xml><?xml version="1.0" encoding="utf-8"?>
<p:tagLst xmlns:a="http://schemas.openxmlformats.org/drawingml/2006/main" xmlns:r="http://schemas.openxmlformats.org/officeDocument/2006/relationships" xmlns:p="http://schemas.openxmlformats.org/presentationml/2006/main">
  <p:tag name="SLIDO_ELEMENT" val="title"/>
</p:tagLst>
</file>

<file path=ppt/tags/tag13.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4.xml><?xml version="1.0" encoding="utf-8"?>
<p:tagLst xmlns:a="http://schemas.openxmlformats.org/drawingml/2006/main" xmlns:r="http://schemas.openxmlformats.org/officeDocument/2006/relationships" xmlns:p="http://schemas.openxmlformats.org/presentationml/2006/main">
  <p:tag name="SLIDO_ELEMENT" val="dotty"/>
</p:tagLst>
</file>

<file path=ppt/tags/tag15.xml><?xml version="1.0" encoding="utf-8"?>
<p:tagLst xmlns:a="http://schemas.openxmlformats.org/drawingml/2006/main" xmlns:r="http://schemas.openxmlformats.org/officeDocument/2006/relationships" xmlns:p="http://schemas.openxmlformats.org/presentationml/2006/main">
  <p:tag name="SLIDO_ELEMENT" val="footer"/>
</p:tagLst>
</file>

<file path=ppt/tags/tag16.xml><?xml version="1.0" encoding="utf-8"?>
<p:tagLst xmlns:a="http://schemas.openxmlformats.org/drawingml/2006/main" xmlns:r="http://schemas.openxmlformats.org/officeDocument/2006/relationships" xmlns:p="http://schemas.openxmlformats.org/presentationml/2006/main">
  <p:tag name="SLIDO_TYPE" val="SlidoQA"/>
</p:tagLst>
</file>

<file path=ppt/tags/tag17.xml><?xml version="1.0" encoding="utf-8"?>
<p:tagLst xmlns:a="http://schemas.openxmlformats.org/drawingml/2006/main" xmlns:r="http://schemas.openxmlformats.org/officeDocument/2006/relationships" xmlns:p="http://schemas.openxmlformats.org/presentationml/2006/main">
  <p:tag name="SLIDO_ELEMENT" val="logo"/>
</p:tagLst>
</file>

<file path=ppt/tags/tag18.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19.xml><?xml version="1.0" encoding="utf-8"?>
<p:tagLst xmlns:a="http://schemas.openxmlformats.org/drawingml/2006/main" xmlns:r="http://schemas.openxmlformats.org/officeDocument/2006/relationships" xmlns:p="http://schemas.openxmlformats.org/presentationml/2006/main">
  <p:tag name="SLIDO_ELEMENT" val="title"/>
</p:tagLst>
</file>

<file path=ppt/tags/tag2.xml><?xml version="1.0" encoding="utf-8"?>
<p:tagLst xmlns:a="http://schemas.openxmlformats.org/drawingml/2006/main" xmlns:r="http://schemas.openxmlformats.org/officeDocument/2006/relationships" xmlns:p="http://schemas.openxmlformats.org/presentationml/2006/main">
  <p:tag name="SLIDO_TYPE" val="SlidoPoll"/>
  <p:tag name="SLIDO_POLL_UUID" val="15577916-ece2-4dee-bf58-c34dc80162c8"/>
  <p:tag name="SLIDO_TIMELINE" val="W3sicG9sbFF1ZXN0aW9uVXVpZCI6IjdhNTQwNTMzLTQ3NGUtNGFiYi1hNGJiLTBkZjhjOTVmODJkNyIsInNob3dSZXN1bHRzIjp0cnVlfV0="/>
</p:tagLst>
</file>

<file path=ppt/tags/tag20.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1.xml><?xml version="1.0" encoding="utf-8"?>
<p:tagLst xmlns:a="http://schemas.openxmlformats.org/drawingml/2006/main" xmlns:r="http://schemas.openxmlformats.org/officeDocument/2006/relationships" xmlns:p="http://schemas.openxmlformats.org/presentationml/2006/main">
  <p:tag name="SLIDO_ELEMENT" val="dotty"/>
</p:tagLst>
</file>

<file path=ppt/tags/tag22.xml><?xml version="1.0" encoding="utf-8"?>
<p:tagLst xmlns:a="http://schemas.openxmlformats.org/drawingml/2006/main" xmlns:r="http://schemas.openxmlformats.org/officeDocument/2006/relationships" xmlns:p="http://schemas.openxmlformats.org/presentationml/2006/main">
  <p:tag name="SLIDO_ELEMENT" val="footer"/>
</p:tagLst>
</file>

<file path=ppt/tags/tag23.xml><?xml version="1.0" encoding="utf-8"?>
<p:tagLst xmlns:a="http://schemas.openxmlformats.org/drawingml/2006/main" xmlns:r="http://schemas.openxmlformats.org/officeDocument/2006/relationships" xmlns:p="http://schemas.openxmlformats.org/presentationml/2006/main">
  <p:tag name="SLIDO_TYPE" val="SlidoQA"/>
</p:tagLst>
</file>

<file path=ppt/tags/tag24.xml><?xml version="1.0" encoding="utf-8"?>
<p:tagLst xmlns:a="http://schemas.openxmlformats.org/drawingml/2006/main" xmlns:r="http://schemas.openxmlformats.org/officeDocument/2006/relationships" xmlns:p="http://schemas.openxmlformats.org/presentationml/2006/main">
  <p:tag name="SLIDO_ELEMENT" val="logo"/>
</p:tagLst>
</file>

<file path=ppt/tags/tag25.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26.xml><?xml version="1.0" encoding="utf-8"?>
<p:tagLst xmlns:a="http://schemas.openxmlformats.org/drawingml/2006/main" xmlns:r="http://schemas.openxmlformats.org/officeDocument/2006/relationships" xmlns:p="http://schemas.openxmlformats.org/presentationml/2006/main">
  <p:tag name="SLIDO_ELEMENT" val="title"/>
</p:tagLst>
</file>

<file path=ppt/tags/tag27.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8.xml><?xml version="1.0" encoding="utf-8"?>
<p:tagLst xmlns:a="http://schemas.openxmlformats.org/drawingml/2006/main" xmlns:r="http://schemas.openxmlformats.org/officeDocument/2006/relationships" xmlns:p="http://schemas.openxmlformats.org/presentationml/2006/main">
  <p:tag name="SLIDO_ELEMENT" val="dotty"/>
</p:tagLst>
</file>

<file path=ppt/tags/tag29.xml><?xml version="1.0" encoding="utf-8"?>
<p:tagLst xmlns:a="http://schemas.openxmlformats.org/drawingml/2006/main" xmlns:r="http://schemas.openxmlformats.org/officeDocument/2006/relationships" xmlns:p="http://schemas.openxmlformats.org/presentationml/2006/main">
  <p:tag name="SLIDO_ELEMENT" val="footer"/>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7.xml><?xml version="1.0" encoding="utf-8"?>
<p:tagLst xmlns:a="http://schemas.openxmlformats.org/drawingml/2006/main" xmlns:r="http://schemas.openxmlformats.org/officeDocument/2006/relationships" xmlns:p="http://schemas.openxmlformats.org/presentationml/2006/main">
  <p:tag name="SLIDO_ELEMENT" val="dotty"/>
</p:tagLst>
</file>

<file path=ppt/tags/tag8.xml><?xml version="1.0" encoding="utf-8"?>
<p:tagLst xmlns:a="http://schemas.openxmlformats.org/drawingml/2006/main" xmlns:r="http://schemas.openxmlformats.org/officeDocument/2006/relationships" xmlns:p="http://schemas.openxmlformats.org/presentationml/2006/main">
  <p:tag name="SLIDO_ELEMENT" val="footer"/>
</p:tagLst>
</file>

<file path=ppt/tags/tag9.xml><?xml version="1.0" encoding="utf-8"?>
<p:tagLst xmlns:a="http://schemas.openxmlformats.org/drawingml/2006/main" xmlns:r="http://schemas.openxmlformats.org/officeDocument/2006/relationships" xmlns:p="http://schemas.openxmlformats.org/presentationml/2006/main">
  <p:tag name="SLIDO_TYPE" val="SlidoQA"/>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CS97-01-Introduction" id="{210B9B29-AB9E-924E-AA9B-7F128FAF3927}" vid="{09E1065D-8B0A-544C-A88A-6469C31CE4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97-01-Introduction" id="{210B9B29-AB9E-924E-AA9B-7F128FAF3927}" vid="{FC1876A6-0D24-3A4C-B189-6F22255D0B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Yizhou_template</Template>
  <TotalTime>2073</TotalTime>
  <Words>2454</Words>
  <Application>Microsoft Macintosh PowerPoint</Application>
  <PresentationFormat>Widescreen</PresentationFormat>
  <Paragraphs>362</Paragraphs>
  <Slides>58</Slides>
  <Notes>11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58</vt:i4>
      </vt:variant>
    </vt:vector>
  </HeadingPairs>
  <TitlesOfParts>
    <vt:vector size="70" baseType="lpstr">
      <vt:lpstr>SimSun</vt:lpstr>
      <vt:lpstr>Aptos</vt:lpstr>
      <vt:lpstr>Arial</vt:lpstr>
      <vt:lpstr>Calibri</vt:lpstr>
      <vt:lpstr>Calibri Light</vt:lpstr>
      <vt:lpstr>Cambria Math</vt:lpstr>
      <vt:lpstr>Karla</vt:lpstr>
      <vt:lpstr>Tahoma</vt:lpstr>
      <vt:lpstr>Times New Roman</vt:lpstr>
      <vt:lpstr>Wingdings</vt:lpstr>
      <vt:lpstr>Clarity</vt:lpstr>
      <vt:lpstr>Office Theme</vt:lpstr>
      <vt:lpstr>CS97: Introduction to Data Science</vt:lpstr>
      <vt:lpstr>Announcements</vt:lpstr>
      <vt:lpstr>Seminar: Automating Chip Designs and Quantum Computing </vt:lpstr>
      <vt:lpstr>Announcements</vt:lpstr>
      <vt:lpstr>Outline</vt:lpstr>
      <vt:lpstr>Supervised vs. Unsupervised Learning</vt:lpstr>
      <vt:lpstr>What is Cluster Analysis?</vt:lpstr>
      <vt:lpstr>Applications of Cluster Analysis</vt:lpstr>
      <vt:lpstr>Clustering: Application Examples</vt:lpstr>
      <vt:lpstr>Outline</vt:lpstr>
      <vt:lpstr>What does “partition” mean </vt:lpstr>
      <vt:lpstr>How to Partition?</vt:lpstr>
      <vt:lpstr>Let’s See What it Means </vt:lpstr>
      <vt:lpstr>Let’s See What it Means </vt:lpstr>
      <vt:lpstr>PowerPoint Presentation</vt:lpstr>
      <vt:lpstr>K-means objective</vt:lpstr>
      <vt:lpstr>The K-Means Clustering Method </vt:lpstr>
      <vt:lpstr>K-means example</vt:lpstr>
      <vt:lpstr>K-means example</vt:lpstr>
      <vt:lpstr>K-means example</vt:lpstr>
      <vt:lpstr>K-means example</vt:lpstr>
      <vt:lpstr>Hyperparameter: number of clusters (K)</vt:lpstr>
      <vt:lpstr>K-means Example: Image Segmentation</vt:lpstr>
      <vt:lpstr>K-means Example: brain scan</vt:lpstr>
      <vt:lpstr>PowerPoint Presentation</vt:lpstr>
      <vt:lpstr>Outline</vt:lpstr>
      <vt:lpstr>Distance between clusters</vt:lpstr>
      <vt:lpstr>Distance between clusters</vt:lpstr>
      <vt:lpstr>Bottom-up Hierarchical Clustering</vt:lpstr>
      <vt:lpstr>Pseudo Code</vt:lpstr>
      <vt:lpstr>Hierarchical Clustering</vt:lpstr>
      <vt:lpstr>Hierarchical Clustering</vt:lpstr>
      <vt:lpstr>Hierarchical Clustering</vt:lpstr>
      <vt:lpstr>Hierarchical Clustering</vt:lpstr>
      <vt:lpstr>Hierarchical Clustering</vt:lpstr>
      <vt:lpstr>Hierarchical Clustering</vt:lpstr>
      <vt:lpstr>Hierarchical Clustering</vt:lpstr>
      <vt:lpstr>Hierarchical Clustering</vt:lpstr>
      <vt:lpstr>Hierarchical Clustering</vt:lpstr>
      <vt:lpstr>Single Linkage</vt:lpstr>
      <vt:lpstr>Complete Linkage</vt:lpstr>
      <vt:lpstr>Linkage Matters</vt:lpstr>
      <vt:lpstr>Example: Single Link vs. Complete Link</vt:lpstr>
      <vt:lpstr>PowerPoint Presentation</vt:lpstr>
      <vt:lpstr>Outline</vt:lpstr>
      <vt:lpstr>Density-Based Clustering Methods</vt:lpstr>
      <vt:lpstr>DBSCAN: can detect clusters with arbitrary shapes</vt:lpstr>
      <vt:lpstr>DBSCAN: Basic Concepts</vt:lpstr>
      <vt:lpstr>Density-Reachable and Density-Connected</vt:lpstr>
      <vt:lpstr>DBSCAN: Density-Based Spatial Clustering of Applications with Noise</vt:lpstr>
      <vt:lpstr>Core points, border points and noises</vt:lpstr>
      <vt:lpstr>DBSCAN: sensitive to minpts</vt:lpstr>
      <vt:lpstr>DBSCAN: The Algorithm</vt:lpstr>
      <vt:lpstr>DBSCAN: sensitive to eps</vt:lpstr>
      <vt:lpstr>K-means vs DBSCAN</vt:lpstr>
      <vt:lpstr>Outline</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Shichang Zhang</dc:creator>
  <cp:lastModifiedBy>Shichang Zhang</cp:lastModifiedBy>
  <cp:revision>8</cp:revision>
  <dcterms:created xsi:type="dcterms:W3CDTF">2024-06-20T06:10:55Z</dcterms:created>
  <dcterms:modified xsi:type="dcterms:W3CDTF">2024-07-05T07:18:34Z</dcterms:modified>
</cp:coreProperties>
</file>